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 id="2147483660"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8" roundtripDataSignature="AMtx7mgaQakQto41+IHtbZcwJR5TdrHwk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14" Type="http://schemas.openxmlformats.org/officeDocument/2006/relationships/slide" Target="slides/slide7.xml"/><Relationship Id="rId58" Type="http://customschemas.google.com/relationships/presentationmetadata" Target="meta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1" name="Google Shape;17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7" name="Google Shape;237;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8" name="Google Shape;268;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2" name="Google Shape;302;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5" name="Google Shape;325;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5" name="Google Shape;175;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2" name="Google Shape;332;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0" name="Google Shape;340;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4" name="Google Shape;384;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1" name="Google Shape;391;p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0" name="Google Shape;400;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p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7" name="Google Shape;417;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2" name="Google Shape;422;p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7" name="Google Shape;457;p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4" name="Google Shape;474;p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2" name="Google Shape;482;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9" name="Google Shape;489;p4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6" name="Google Shape;496;p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6" name="Google Shape;506;p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p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p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p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2" name="Google Shape;53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0" name="Google Shape;540;p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3" name="Google Shape;573;p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8" name="Google Shape;578;p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0" name="Shape 600"/>
        <p:cNvGrpSpPr/>
        <p:nvPr/>
      </p:nvGrpSpPr>
      <p:grpSpPr>
        <a:xfrm>
          <a:off x="0" y="0"/>
          <a:ext cx="0" cy="0"/>
          <a:chOff x="0" y="0"/>
          <a:chExt cx="0" cy="0"/>
        </a:xfrm>
      </p:grpSpPr>
      <p:sp>
        <p:nvSpPr>
          <p:cNvPr id="601" name="Google Shape;601;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2" name="Google Shape;602;p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9" name="Google Shape;609;p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4" name="Google Shape;624;p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1" name="Google Shape;20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7" name="Google Shape;20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4" name="Google Shape;214;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1" name="Google Shape;221;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1" name="Shape 11"/>
        <p:cNvGrpSpPr/>
        <p:nvPr/>
      </p:nvGrpSpPr>
      <p:grpSpPr>
        <a:xfrm>
          <a:off x="0" y="0"/>
          <a:ext cx="0" cy="0"/>
          <a:chOff x="0" y="0"/>
          <a:chExt cx="0" cy="0"/>
        </a:xfrm>
      </p:grpSpPr>
      <p:sp>
        <p:nvSpPr>
          <p:cNvPr id="12" name="Google Shape;12;p9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9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68" name="Shape 68"/>
        <p:cNvGrpSpPr/>
        <p:nvPr/>
      </p:nvGrpSpPr>
      <p:grpSpPr>
        <a:xfrm>
          <a:off x="0" y="0"/>
          <a:ext cx="0" cy="0"/>
          <a:chOff x="0" y="0"/>
          <a:chExt cx="0" cy="0"/>
        </a:xfrm>
      </p:grpSpPr>
      <p:sp>
        <p:nvSpPr>
          <p:cNvPr id="69" name="Google Shape;69;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74" name="Shape 74"/>
        <p:cNvGrpSpPr/>
        <p:nvPr/>
      </p:nvGrpSpPr>
      <p:grpSpPr>
        <a:xfrm>
          <a:off x="0" y="0"/>
          <a:ext cx="0" cy="0"/>
          <a:chOff x="0" y="0"/>
          <a:chExt cx="0" cy="0"/>
        </a:xfrm>
      </p:grpSpPr>
      <p:sp>
        <p:nvSpPr>
          <p:cNvPr id="75" name="Google Shape;75;p10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86" name="Shape 86"/>
        <p:cNvGrpSpPr/>
        <p:nvPr/>
      </p:nvGrpSpPr>
      <p:grpSpPr>
        <a:xfrm>
          <a:off x="0" y="0"/>
          <a:ext cx="0" cy="0"/>
          <a:chOff x="0" y="0"/>
          <a:chExt cx="0" cy="0"/>
        </a:xfrm>
      </p:grpSpPr>
      <p:sp>
        <p:nvSpPr>
          <p:cNvPr id="87" name="Google Shape;87;p9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9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9" name="Google Shape;89;p9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9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9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92" name="Shape 92"/>
        <p:cNvGrpSpPr/>
        <p:nvPr/>
      </p:nvGrpSpPr>
      <p:grpSpPr>
        <a:xfrm>
          <a:off x="0" y="0"/>
          <a:ext cx="0" cy="0"/>
          <a:chOff x="0" y="0"/>
          <a:chExt cx="0" cy="0"/>
        </a:xfrm>
      </p:grpSpPr>
      <p:sp>
        <p:nvSpPr>
          <p:cNvPr id="93" name="Google Shape;93;p10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0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6" name="Google Shape;96;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98" name="Shape 98"/>
        <p:cNvGrpSpPr/>
        <p:nvPr/>
      </p:nvGrpSpPr>
      <p:grpSpPr>
        <a:xfrm>
          <a:off x="0" y="0"/>
          <a:ext cx="0" cy="0"/>
          <a:chOff x="0" y="0"/>
          <a:chExt cx="0" cy="0"/>
        </a:xfrm>
      </p:grpSpPr>
      <p:sp>
        <p:nvSpPr>
          <p:cNvPr id="99" name="Google Shape;99;p10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0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1" name="Google Shape;101;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104" name="Shape 104"/>
        <p:cNvGrpSpPr/>
        <p:nvPr/>
      </p:nvGrpSpPr>
      <p:grpSpPr>
        <a:xfrm>
          <a:off x="0" y="0"/>
          <a:ext cx="0" cy="0"/>
          <a:chOff x="0" y="0"/>
          <a:chExt cx="0" cy="0"/>
        </a:xfrm>
      </p:grpSpPr>
      <p:sp>
        <p:nvSpPr>
          <p:cNvPr id="105" name="Google Shape;105;p10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0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10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111" name="Shape 111"/>
        <p:cNvGrpSpPr/>
        <p:nvPr/>
      </p:nvGrpSpPr>
      <p:grpSpPr>
        <a:xfrm>
          <a:off x="0" y="0"/>
          <a:ext cx="0" cy="0"/>
          <a:chOff x="0" y="0"/>
          <a:chExt cx="0" cy="0"/>
        </a:xfrm>
      </p:grpSpPr>
      <p:sp>
        <p:nvSpPr>
          <p:cNvPr id="112" name="Google Shape;112;p11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1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4" name="Google Shape;114;p11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 name="Google Shape;115;p11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6" name="Google Shape;116;p11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 name="Google Shape;117;p1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8" name="Google Shape;118;p1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p1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120" name="Shape 120"/>
        <p:cNvGrpSpPr/>
        <p:nvPr/>
      </p:nvGrpSpPr>
      <p:grpSpPr>
        <a:xfrm>
          <a:off x="0" y="0"/>
          <a:ext cx="0" cy="0"/>
          <a:chOff x="0" y="0"/>
          <a:chExt cx="0" cy="0"/>
        </a:xfrm>
      </p:grpSpPr>
      <p:sp>
        <p:nvSpPr>
          <p:cNvPr id="121" name="Google Shape;121;p1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2" name="Google Shape;122;p1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p1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p1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125" name="Shape 125"/>
        <p:cNvGrpSpPr/>
        <p:nvPr/>
      </p:nvGrpSpPr>
      <p:grpSpPr>
        <a:xfrm>
          <a:off x="0" y="0"/>
          <a:ext cx="0" cy="0"/>
          <a:chOff x="0" y="0"/>
          <a:chExt cx="0" cy="0"/>
        </a:xfrm>
      </p:grpSpPr>
      <p:sp>
        <p:nvSpPr>
          <p:cNvPr id="126" name="Google Shape;126;p1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7" name="Google Shape;127;p1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p1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129" name="Shape 129"/>
        <p:cNvGrpSpPr/>
        <p:nvPr/>
      </p:nvGrpSpPr>
      <p:grpSpPr>
        <a:xfrm>
          <a:off x="0" y="0"/>
          <a:ext cx="0" cy="0"/>
          <a:chOff x="0" y="0"/>
          <a:chExt cx="0" cy="0"/>
        </a:xfrm>
      </p:grpSpPr>
      <p:sp>
        <p:nvSpPr>
          <p:cNvPr id="130" name="Google Shape;130;p11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1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2" name="Google Shape;132;p11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p1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p1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17" name="Shape 17"/>
        <p:cNvGrpSpPr/>
        <p:nvPr/>
      </p:nvGrpSpPr>
      <p:grpSpPr>
        <a:xfrm>
          <a:off x="0" y="0"/>
          <a:ext cx="0" cy="0"/>
          <a:chOff x="0" y="0"/>
          <a:chExt cx="0" cy="0"/>
        </a:xfrm>
      </p:grpSpPr>
      <p:sp>
        <p:nvSpPr>
          <p:cNvPr id="18" name="Google Shape;18;p9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9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9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9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9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136" name="Shape 136"/>
        <p:cNvGrpSpPr/>
        <p:nvPr/>
      </p:nvGrpSpPr>
      <p:grpSpPr>
        <a:xfrm>
          <a:off x="0" y="0"/>
          <a:ext cx="0" cy="0"/>
          <a:chOff x="0" y="0"/>
          <a:chExt cx="0" cy="0"/>
        </a:xfrm>
      </p:grpSpPr>
      <p:sp>
        <p:nvSpPr>
          <p:cNvPr id="137" name="Google Shape;137;p11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8" name="Google Shape;138;p11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39" name="Google Shape;139;p11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0" name="Google Shape;140;p1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1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143" name="Shape 143"/>
        <p:cNvGrpSpPr/>
        <p:nvPr/>
      </p:nvGrpSpPr>
      <p:grpSpPr>
        <a:xfrm>
          <a:off x="0" y="0"/>
          <a:ext cx="0" cy="0"/>
          <a:chOff x="0" y="0"/>
          <a:chExt cx="0" cy="0"/>
        </a:xfrm>
      </p:grpSpPr>
      <p:sp>
        <p:nvSpPr>
          <p:cNvPr id="144" name="Google Shape;144;p1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5" name="Google Shape;145;p11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 name="Google Shape;146;p1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7" name="Google Shape;147;p1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p1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149" name="Shape 149"/>
        <p:cNvGrpSpPr/>
        <p:nvPr/>
      </p:nvGrpSpPr>
      <p:grpSpPr>
        <a:xfrm>
          <a:off x="0" y="0"/>
          <a:ext cx="0" cy="0"/>
          <a:chOff x="0" y="0"/>
          <a:chExt cx="0" cy="0"/>
        </a:xfrm>
      </p:grpSpPr>
      <p:sp>
        <p:nvSpPr>
          <p:cNvPr id="150" name="Google Shape;150;p11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1" name="Google Shape;151;p11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2" name="Google Shape;152;p1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3" name="Google Shape;153;p1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p1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9_Diseño personalizado">
  <p:cSld name="9_Diseño personalizado">
    <p:spTree>
      <p:nvGrpSpPr>
        <p:cNvPr id="161" name="Shape 161"/>
        <p:cNvGrpSpPr/>
        <p:nvPr/>
      </p:nvGrpSpPr>
      <p:grpSpPr>
        <a:xfrm>
          <a:off x="0" y="0"/>
          <a:ext cx="0" cy="0"/>
          <a:chOff x="0" y="0"/>
          <a:chExt cx="0" cy="0"/>
        </a:xfrm>
      </p:grpSpPr>
      <p:pic>
        <p:nvPicPr>
          <p:cNvPr id="162" name="Google Shape;162;p55"/>
          <p:cNvPicPr preferRelativeResize="0"/>
          <p:nvPr/>
        </p:nvPicPr>
        <p:blipFill rotWithShape="1">
          <a:blip r:embed="rId2">
            <a:alphaModFix/>
          </a:blip>
          <a:srcRect b="0" l="0" r="0" t="0"/>
          <a:stretch/>
        </p:blipFill>
        <p:spPr>
          <a:xfrm>
            <a:off x="0" y="6532"/>
            <a:ext cx="12192000" cy="6844937"/>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_Diseño personalizado">
  <p:cSld name="8_Diseño personalizado">
    <p:spTree>
      <p:nvGrpSpPr>
        <p:cNvPr id="163" name="Shape 163"/>
        <p:cNvGrpSpPr/>
        <p:nvPr/>
      </p:nvGrpSpPr>
      <p:grpSpPr>
        <a:xfrm>
          <a:off x="0" y="0"/>
          <a:ext cx="0" cy="0"/>
          <a:chOff x="0" y="0"/>
          <a:chExt cx="0" cy="0"/>
        </a:xfrm>
      </p:grpSpPr>
      <p:pic>
        <p:nvPicPr>
          <p:cNvPr id="164" name="Google Shape;164;p54"/>
          <p:cNvPicPr preferRelativeResize="0"/>
          <p:nvPr/>
        </p:nvPicPr>
        <p:blipFill rotWithShape="1">
          <a:blip r:embed="rId2">
            <a:alphaModFix/>
          </a:blip>
          <a:srcRect b="0" l="0" r="0" t="0"/>
          <a:stretch/>
        </p:blipFill>
        <p:spPr>
          <a:xfrm>
            <a:off x="0" y="6532"/>
            <a:ext cx="12192000" cy="684493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_Diseño personalizado">
  <p:cSld name="4_Diseño personalizado">
    <p:spTree>
      <p:nvGrpSpPr>
        <p:cNvPr id="165" name="Shape 165"/>
        <p:cNvGrpSpPr/>
        <p:nvPr/>
      </p:nvGrpSpPr>
      <p:grpSpPr>
        <a:xfrm>
          <a:off x="0" y="0"/>
          <a:ext cx="0" cy="0"/>
          <a:chOff x="0" y="0"/>
          <a:chExt cx="0" cy="0"/>
        </a:xfrm>
      </p:grpSpPr>
      <p:pic>
        <p:nvPicPr>
          <p:cNvPr id="166" name="Google Shape;166;p57"/>
          <p:cNvPicPr preferRelativeResize="0"/>
          <p:nvPr/>
        </p:nvPicPr>
        <p:blipFill rotWithShape="1">
          <a:blip r:embed="rId2">
            <a:alphaModFix/>
          </a:blip>
          <a:srcRect b="0" l="0" r="0" t="0"/>
          <a:stretch/>
        </p:blipFill>
        <p:spPr>
          <a:xfrm>
            <a:off x="0" y="6532"/>
            <a:ext cx="12192000" cy="684493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6_Diseño personalizado">
  <p:cSld name="6_Diseño personalizado">
    <p:spTree>
      <p:nvGrpSpPr>
        <p:cNvPr id="167" name="Shape 167"/>
        <p:cNvGrpSpPr/>
        <p:nvPr/>
      </p:nvGrpSpPr>
      <p:grpSpPr>
        <a:xfrm>
          <a:off x="0" y="0"/>
          <a:ext cx="0" cy="0"/>
          <a:chOff x="0" y="0"/>
          <a:chExt cx="0" cy="0"/>
        </a:xfrm>
      </p:grpSpPr>
      <p:pic>
        <p:nvPicPr>
          <p:cNvPr id="168" name="Google Shape;168;p58"/>
          <p:cNvPicPr preferRelativeResize="0"/>
          <p:nvPr/>
        </p:nvPicPr>
        <p:blipFill rotWithShape="1">
          <a:blip r:embed="rId2">
            <a:alphaModFix/>
          </a:blip>
          <a:srcRect b="0" l="0" r="0" t="0"/>
          <a:stretch/>
        </p:blipFill>
        <p:spPr>
          <a:xfrm>
            <a:off x="0" y="6532"/>
            <a:ext cx="12192000" cy="68449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23" name="Shape 23"/>
        <p:cNvGrpSpPr/>
        <p:nvPr/>
      </p:nvGrpSpPr>
      <p:grpSpPr>
        <a:xfrm>
          <a:off x="0" y="0"/>
          <a:ext cx="0" cy="0"/>
          <a:chOff x="0" y="0"/>
          <a:chExt cx="0" cy="0"/>
        </a:xfrm>
      </p:grpSpPr>
      <p:sp>
        <p:nvSpPr>
          <p:cNvPr id="24" name="Google Shape;24;p9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9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29" name="Shape 29"/>
        <p:cNvGrpSpPr/>
        <p:nvPr/>
      </p:nvGrpSpPr>
      <p:grpSpPr>
        <a:xfrm>
          <a:off x="0" y="0"/>
          <a:ext cx="0" cy="0"/>
          <a:chOff x="0" y="0"/>
          <a:chExt cx="0" cy="0"/>
        </a:xfrm>
      </p:grpSpPr>
      <p:sp>
        <p:nvSpPr>
          <p:cNvPr id="30" name="Google Shape;30;p9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9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9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36" name="Shape 36"/>
        <p:cNvGrpSpPr/>
        <p:nvPr/>
      </p:nvGrpSpPr>
      <p:grpSpPr>
        <a:xfrm>
          <a:off x="0" y="0"/>
          <a:ext cx="0" cy="0"/>
          <a:chOff x="0" y="0"/>
          <a:chExt cx="0" cy="0"/>
        </a:xfrm>
      </p:grpSpPr>
      <p:sp>
        <p:nvSpPr>
          <p:cNvPr id="37" name="Google Shape;37;p10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0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0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0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0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45" name="Shape 45"/>
        <p:cNvGrpSpPr/>
        <p:nvPr/>
      </p:nvGrpSpPr>
      <p:grpSpPr>
        <a:xfrm>
          <a:off x="0" y="0"/>
          <a:ext cx="0" cy="0"/>
          <a:chOff x="0" y="0"/>
          <a:chExt cx="0" cy="0"/>
        </a:xfrm>
      </p:grpSpPr>
      <p:sp>
        <p:nvSpPr>
          <p:cNvPr id="46" name="Google Shape;46;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type="blank">
  <p:cSld name="BLANK">
    <p:spTree>
      <p:nvGrpSpPr>
        <p:cNvPr id="50" name="Shape 50"/>
        <p:cNvGrpSpPr/>
        <p:nvPr/>
      </p:nvGrpSpPr>
      <p:grpSpPr>
        <a:xfrm>
          <a:off x="0" y="0"/>
          <a:ext cx="0" cy="0"/>
          <a:chOff x="0" y="0"/>
          <a:chExt cx="0" cy="0"/>
        </a:xfrm>
      </p:grpSpPr>
      <p:sp>
        <p:nvSpPr>
          <p:cNvPr id="51" name="Google Shape;51;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54" name="Shape 54"/>
        <p:cNvGrpSpPr/>
        <p:nvPr/>
      </p:nvGrpSpPr>
      <p:grpSpPr>
        <a:xfrm>
          <a:off x="0" y="0"/>
          <a:ext cx="0" cy="0"/>
          <a:chOff x="0" y="0"/>
          <a:chExt cx="0" cy="0"/>
        </a:xfrm>
      </p:grpSpPr>
      <p:sp>
        <p:nvSpPr>
          <p:cNvPr id="55" name="Google Shape;55;p10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0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0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61" name="Shape 61"/>
        <p:cNvGrpSpPr/>
        <p:nvPr/>
      </p:nvGrpSpPr>
      <p:grpSpPr>
        <a:xfrm>
          <a:off x="0" y="0"/>
          <a:ext cx="0" cy="0"/>
          <a:chOff x="0" y="0"/>
          <a:chExt cx="0" cy="0"/>
        </a:xfrm>
      </p:grpSpPr>
      <p:sp>
        <p:nvSpPr>
          <p:cNvPr id="62" name="Google Shape;62;p10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4"/>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9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9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 name="Google Shape;9;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 name="Google Shape;10;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0" name="Shape 80"/>
        <p:cNvGrpSpPr/>
        <p:nvPr/>
      </p:nvGrpSpPr>
      <p:grpSpPr>
        <a:xfrm>
          <a:off x="0" y="0"/>
          <a:ext cx="0" cy="0"/>
          <a:chOff x="0" y="0"/>
          <a:chExt cx="0" cy="0"/>
        </a:xfrm>
      </p:grpSpPr>
      <p:sp>
        <p:nvSpPr>
          <p:cNvPr id="81" name="Google Shape;81;p9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p9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4" name="Google Shape;84;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5" name="Google Shape;85;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5" name="Shape 155"/>
        <p:cNvGrpSpPr/>
        <p:nvPr/>
      </p:nvGrpSpPr>
      <p:grpSpPr>
        <a:xfrm>
          <a:off x="0" y="0"/>
          <a:ext cx="0" cy="0"/>
          <a:chOff x="0" y="0"/>
          <a:chExt cx="0" cy="0"/>
        </a:xfrm>
      </p:grpSpPr>
      <p:sp>
        <p:nvSpPr>
          <p:cNvPr id="156" name="Google Shape;156;p51"/>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7" name="Google Shape;157;p5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8" name="Google Shape;158;p51"/>
          <p:cNvSpPr txBox="1"/>
          <p:nvPr>
            <p:ph idx="10" type="dt"/>
          </p:nvPr>
        </p:nvSpPr>
        <p:spPr>
          <a:xfrm>
            <a:off x="609600" y="6356351"/>
            <a:ext cx="28448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59" name="Google Shape;159;p51"/>
          <p:cNvSpPr txBox="1"/>
          <p:nvPr>
            <p:ph idx="11" type="ftr"/>
          </p:nvPr>
        </p:nvSpPr>
        <p:spPr>
          <a:xfrm>
            <a:off x="4165600" y="6356351"/>
            <a:ext cx="3860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0" name="Google Shape;160;p5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image" Target="../media/image29.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image" Target="../media/image28.png"/><Relationship Id="rId9" Type="http://schemas.openxmlformats.org/officeDocument/2006/relationships/image" Target="../media/image33.png"/><Relationship Id="rId5" Type="http://schemas.openxmlformats.org/officeDocument/2006/relationships/image" Target="../media/image26.png"/><Relationship Id="rId6" Type="http://schemas.openxmlformats.org/officeDocument/2006/relationships/image" Target="../media/image32.png"/><Relationship Id="rId7" Type="http://schemas.openxmlformats.org/officeDocument/2006/relationships/image" Target="../media/image27.png"/><Relationship Id="rId8"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3.jp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3.jpg"/><Relationship Id="rId4" Type="http://schemas.openxmlformats.org/officeDocument/2006/relationships/image" Target="../media/image36.png"/><Relationship Id="rId5"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3.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3.jp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3.jpg"/><Relationship Id="rId4" Type="http://schemas.openxmlformats.org/officeDocument/2006/relationships/hyperlink" Target="https://wtforms.readthedocs.io/en/latest/" TargetMode="External"/><Relationship Id="rId5" Type="http://schemas.openxmlformats.org/officeDocument/2006/relationships/image" Target="../media/image46.png"/><Relationship Id="rId6"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3.jp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0.png"/><Relationship Id="rId4" Type="http://schemas.openxmlformats.org/officeDocument/2006/relationships/image" Target="../media/image47.jpg"/><Relationship Id="rId9" Type="http://schemas.openxmlformats.org/officeDocument/2006/relationships/image" Target="../media/image53.png"/><Relationship Id="rId5" Type="http://schemas.openxmlformats.org/officeDocument/2006/relationships/image" Target="../media/image49.png"/><Relationship Id="rId6" Type="http://schemas.openxmlformats.org/officeDocument/2006/relationships/image" Target="../media/image45.png"/><Relationship Id="rId7" Type="http://schemas.openxmlformats.org/officeDocument/2006/relationships/image" Target="../media/image48.png"/><Relationship Id="rId8" Type="http://schemas.openxmlformats.org/officeDocument/2006/relationships/image" Target="../media/image5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7.jp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7.jp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7.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7.jp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57.jp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57.jp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57.jp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57.jpg"/><Relationship Id="rId4" Type="http://schemas.openxmlformats.org/officeDocument/2006/relationships/image" Target="../media/image6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8.jp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8.jpg"/><Relationship Id="rId4" Type="http://schemas.openxmlformats.org/officeDocument/2006/relationships/hyperlink" Target="https://www.pythonanywhere.com/"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8.jpg"/><Relationship Id="rId4" Type="http://schemas.openxmlformats.org/officeDocument/2006/relationships/image" Target="../media/image62.png"/><Relationship Id="rId5" Type="http://schemas.openxmlformats.org/officeDocument/2006/relationships/hyperlink" Target="https://www.pythonanywhere.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63.jpg"/><Relationship Id="rId4" Type="http://schemas.openxmlformats.org/officeDocument/2006/relationships/image" Target="../media/image61.png"/><Relationship Id="rId5" Type="http://schemas.openxmlformats.org/officeDocument/2006/relationships/image" Target="../media/image70.png"/><Relationship Id="rId6" Type="http://schemas.openxmlformats.org/officeDocument/2006/relationships/image" Target="../media/image66.png"/><Relationship Id="rId7" Type="http://schemas.openxmlformats.org/officeDocument/2006/relationships/image" Target="../media/image6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63.jpg"/><Relationship Id="rId4"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63.jpg"/><Relationship Id="rId4" Type="http://schemas.openxmlformats.org/officeDocument/2006/relationships/hyperlink" Target="https://help.pythonanywhere.com/pages/Virtualenv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63.jpg"/><Relationship Id="rId4" Type="http://schemas.openxmlformats.org/officeDocument/2006/relationships/image" Target="../media/image71.png"/><Relationship Id="rId5"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8.jpg"/><Relationship Id="rId4" Type="http://schemas.openxmlformats.org/officeDocument/2006/relationships/image" Target="../media/image9.png"/><Relationship Id="rId5" Type="http://schemas.openxmlformats.org/officeDocument/2006/relationships/image" Target="../media/image11.jpg"/><Relationship Id="rId6" Type="http://schemas.openxmlformats.org/officeDocument/2006/relationships/image" Target="../media/image12.png"/><Relationship Id="rId7" Type="http://schemas.openxmlformats.org/officeDocument/2006/relationships/image" Target="../media/image14.jpg"/><Relationship Id="rId8"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6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15.png"/><Relationship Id="rId5" Type="http://schemas.openxmlformats.org/officeDocument/2006/relationships/hyperlink" Target="https://www.raspberrypi.org/downloads/raspbia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3.jpg"/><Relationship Id="rId4" Type="http://schemas.openxmlformats.org/officeDocument/2006/relationships/hyperlink" Target="https://downloads.raspberrypi.org/rpd_x86/images/" TargetMode="External"/><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3.jpg"/><Relationship Id="rId4" Type="http://schemas.openxmlformats.org/officeDocument/2006/relationships/image" Target="../media/image18.png"/><Relationship Id="rId9" Type="http://schemas.openxmlformats.org/officeDocument/2006/relationships/image" Target="../media/image23.png"/><Relationship Id="rId5" Type="http://schemas.openxmlformats.org/officeDocument/2006/relationships/image" Target="../media/image17.png"/><Relationship Id="rId6" Type="http://schemas.openxmlformats.org/officeDocument/2006/relationships/image" Target="../media/image19.png"/><Relationship Id="rId7" Type="http://schemas.openxmlformats.org/officeDocument/2006/relationships/image" Target="../media/image16.png"/><Relationship Id="rId8"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2" name="Shape 17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19"/>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P0: Instalando raspbian en Virtualbox</a:t>
            </a:r>
            <a:endParaRPr b="1" i="0" sz="3200" u="none" cap="none" strike="noStrike">
              <a:solidFill>
                <a:srgbClr val="0D5274"/>
              </a:solidFill>
              <a:latin typeface="Calibri"/>
              <a:ea typeface="Calibri"/>
              <a:cs typeface="Calibri"/>
              <a:sym typeface="Calibri"/>
            </a:endParaRPr>
          </a:p>
        </p:txBody>
      </p:sp>
      <p:sp>
        <p:nvSpPr>
          <p:cNvPr id="240" name="Google Shape;240;p19"/>
          <p:cNvSpPr/>
          <p:nvPr/>
        </p:nvSpPr>
        <p:spPr>
          <a:xfrm>
            <a:off x="6871581" y="2489704"/>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1" name="Google Shape;241;p19"/>
          <p:cNvPicPr preferRelativeResize="0"/>
          <p:nvPr/>
        </p:nvPicPr>
        <p:blipFill rotWithShape="1">
          <a:blip r:embed="rId4">
            <a:alphaModFix/>
          </a:blip>
          <a:srcRect b="8239" l="0" r="0" t="5103"/>
          <a:stretch/>
        </p:blipFill>
        <p:spPr>
          <a:xfrm>
            <a:off x="1509568" y="1179821"/>
            <a:ext cx="5375078" cy="2751871"/>
          </a:xfrm>
          <a:prstGeom prst="rect">
            <a:avLst/>
          </a:prstGeom>
          <a:noFill/>
          <a:ln cap="flat" cmpd="sng" w="9525">
            <a:solidFill>
              <a:schemeClr val="dk1"/>
            </a:solidFill>
            <a:prstDash val="solid"/>
            <a:round/>
            <a:headEnd len="sm" w="sm" type="none"/>
            <a:tailEnd len="sm" w="sm" type="none"/>
          </a:ln>
        </p:spPr>
      </p:pic>
      <p:pic>
        <p:nvPicPr>
          <p:cNvPr id="242" name="Google Shape;242;p19"/>
          <p:cNvPicPr preferRelativeResize="0"/>
          <p:nvPr/>
        </p:nvPicPr>
        <p:blipFill rotWithShape="1">
          <a:blip r:embed="rId5">
            <a:alphaModFix/>
          </a:blip>
          <a:srcRect b="0" l="0" r="0" t="0"/>
          <a:stretch/>
        </p:blipFill>
        <p:spPr>
          <a:xfrm>
            <a:off x="7503997" y="1899743"/>
            <a:ext cx="3874328" cy="1650702"/>
          </a:xfrm>
          <a:prstGeom prst="rect">
            <a:avLst/>
          </a:prstGeom>
          <a:noFill/>
          <a:ln cap="flat" cmpd="sng" w="9525">
            <a:solidFill>
              <a:schemeClr val="dk1"/>
            </a:solidFill>
            <a:prstDash val="solid"/>
            <a:round/>
            <a:headEnd len="sm" w="sm" type="none"/>
            <a:tailEnd len="sm" w="sm" type="none"/>
          </a:ln>
        </p:spPr>
      </p:pic>
      <p:sp>
        <p:nvSpPr>
          <p:cNvPr id="243" name="Google Shape;243;p19"/>
          <p:cNvSpPr txBox="1"/>
          <p:nvPr/>
        </p:nvSpPr>
        <p:spPr>
          <a:xfrm>
            <a:off x="7503997" y="1304451"/>
            <a:ext cx="36679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Seleccionar el archivo ISO que se descargo</a:t>
            </a:r>
            <a:endParaRPr b="0" i="0" sz="1400" u="none" cap="none" strike="noStrike">
              <a:solidFill>
                <a:srgbClr val="000000"/>
              </a:solidFill>
              <a:latin typeface="Arial"/>
              <a:ea typeface="Arial"/>
              <a:cs typeface="Arial"/>
              <a:sym typeface="Arial"/>
            </a:endParaRPr>
          </a:p>
        </p:txBody>
      </p:sp>
      <p:sp>
        <p:nvSpPr>
          <p:cNvPr id="244" name="Google Shape;244;p19"/>
          <p:cNvSpPr txBox="1"/>
          <p:nvPr/>
        </p:nvSpPr>
        <p:spPr>
          <a:xfrm>
            <a:off x="8357757" y="3537460"/>
            <a:ext cx="232467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 iniciar la maquina virtual.</a:t>
            </a:r>
            <a:endParaRPr b="0" i="0" sz="1400" u="none" cap="none" strike="noStrike">
              <a:solidFill>
                <a:srgbClr val="000000"/>
              </a:solidFill>
              <a:latin typeface="Arial"/>
              <a:ea typeface="Arial"/>
              <a:cs typeface="Arial"/>
              <a:sym typeface="Arial"/>
            </a:endParaRPr>
          </a:p>
        </p:txBody>
      </p:sp>
      <p:sp>
        <p:nvSpPr>
          <p:cNvPr id="245" name="Google Shape;245;p19"/>
          <p:cNvSpPr/>
          <p:nvPr/>
        </p:nvSpPr>
        <p:spPr>
          <a:xfrm>
            <a:off x="3941772" y="5354478"/>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9"/>
          <p:cNvSpPr txBox="1"/>
          <p:nvPr/>
        </p:nvSpPr>
        <p:spPr>
          <a:xfrm>
            <a:off x="4486624" y="4897927"/>
            <a:ext cx="1823641" cy="181588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Generara un error diciendo que el IDE 0 no tiene arranque que seleccione una unidad de inicio, con lo cual se iniciar el instalador desde el ISO.</a:t>
            </a:r>
            <a:endParaRPr b="0" i="0" sz="1400" u="none" cap="none" strike="noStrike">
              <a:solidFill>
                <a:srgbClr val="000000"/>
              </a:solidFill>
              <a:latin typeface="Arial"/>
              <a:ea typeface="Arial"/>
              <a:cs typeface="Arial"/>
              <a:sym typeface="Arial"/>
            </a:endParaRPr>
          </a:p>
        </p:txBody>
      </p:sp>
      <p:pic>
        <p:nvPicPr>
          <p:cNvPr id="247" name="Google Shape;247;p19"/>
          <p:cNvPicPr preferRelativeResize="0"/>
          <p:nvPr/>
        </p:nvPicPr>
        <p:blipFill rotWithShape="1">
          <a:blip r:embed="rId6">
            <a:alphaModFix/>
          </a:blip>
          <a:srcRect b="0" l="0" r="0" t="0"/>
          <a:stretch/>
        </p:blipFill>
        <p:spPr>
          <a:xfrm>
            <a:off x="1206985" y="4068983"/>
            <a:ext cx="2700605" cy="2700605"/>
          </a:xfrm>
          <a:prstGeom prst="rect">
            <a:avLst/>
          </a:prstGeom>
          <a:noFill/>
          <a:ln cap="flat" cmpd="sng" w="9525">
            <a:solidFill>
              <a:schemeClr val="dk1"/>
            </a:solidFill>
            <a:prstDash val="solid"/>
            <a:round/>
            <a:headEnd len="sm" w="sm" type="none"/>
            <a:tailEnd len="sm" w="sm" type="none"/>
          </a:ln>
        </p:spPr>
      </p:pic>
      <p:sp>
        <p:nvSpPr>
          <p:cNvPr id="248" name="Google Shape;248;p19"/>
          <p:cNvSpPr/>
          <p:nvPr/>
        </p:nvSpPr>
        <p:spPr>
          <a:xfrm>
            <a:off x="6310265" y="5442789"/>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9" name="Google Shape;249;p19"/>
          <p:cNvPicPr preferRelativeResize="0"/>
          <p:nvPr/>
        </p:nvPicPr>
        <p:blipFill rotWithShape="1">
          <a:blip r:embed="rId7">
            <a:alphaModFix/>
          </a:blip>
          <a:srcRect b="0" l="0" r="0" t="0"/>
          <a:stretch/>
        </p:blipFill>
        <p:spPr>
          <a:xfrm>
            <a:off x="6846984" y="4078192"/>
            <a:ext cx="3075614" cy="2652717"/>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20"/>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P0: Instalando raspbian en Virtualbox</a:t>
            </a:r>
            <a:endParaRPr b="1" i="0" sz="3200" u="none" cap="none" strike="noStrike">
              <a:solidFill>
                <a:srgbClr val="0D5274"/>
              </a:solidFill>
              <a:latin typeface="Calibri"/>
              <a:ea typeface="Calibri"/>
              <a:cs typeface="Calibri"/>
              <a:sym typeface="Calibri"/>
            </a:endParaRPr>
          </a:p>
        </p:txBody>
      </p:sp>
      <p:pic>
        <p:nvPicPr>
          <p:cNvPr id="255" name="Google Shape;255;p20"/>
          <p:cNvPicPr preferRelativeResize="0"/>
          <p:nvPr/>
        </p:nvPicPr>
        <p:blipFill rotWithShape="1">
          <a:blip r:embed="rId4">
            <a:alphaModFix/>
          </a:blip>
          <a:srcRect b="0" l="0" r="0" t="0"/>
          <a:stretch/>
        </p:blipFill>
        <p:spPr>
          <a:xfrm>
            <a:off x="1496502" y="1292502"/>
            <a:ext cx="3138872" cy="2668436"/>
          </a:xfrm>
          <a:prstGeom prst="rect">
            <a:avLst/>
          </a:prstGeom>
          <a:noFill/>
          <a:ln>
            <a:noFill/>
          </a:ln>
        </p:spPr>
      </p:pic>
      <p:sp>
        <p:nvSpPr>
          <p:cNvPr id="256" name="Google Shape;256;p20"/>
          <p:cNvSpPr/>
          <p:nvPr/>
        </p:nvSpPr>
        <p:spPr>
          <a:xfrm>
            <a:off x="4635374" y="2391330"/>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7" name="Google Shape;257;p20"/>
          <p:cNvPicPr preferRelativeResize="0"/>
          <p:nvPr/>
        </p:nvPicPr>
        <p:blipFill rotWithShape="1">
          <a:blip r:embed="rId5">
            <a:alphaModFix/>
          </a:blip>
          <a:srcRect b="0" l="0" r="0" t="0"/>
          <a:stretch/>
        </p:blipFill>
        <p:spPr>
          <a:xfrm>
            <a:off x="5254651" y="1292502"/>
            <a:ext cx="3157912" cy="2668436"/>
          </a:xfrm>
          <a:prstGeom prst="rect">
            <a:avLst/>
          </a:prstGeom>
          <a:noFill/>
          <a:ln>
            <a:noFill/>
          </a:ln>
        </p:spPr>
      </p:pic>
      <p:pic>
        <p:nvPicPr>
          <p:cNvPr id="258" name="Google Shape;258;p20"/>
          <p:cNvPicPr preferRelativeResize="0"/>
          <p:nvPr/>
        </p:nvPicPr>
        <p:blipFill rotWithShape="1">
          <a:blip r:embed="rId6">
            <a:alphaModFix/>
          </a:blip>
          <a:srcRect b="0" l="0" r="0" t="0"/>
          <a:stretch/>
        </p:blipFill>
        <p:spPr>
          <a:xfrm>
            <a:off x="9010556" y="1292502"/>
            <a:ext cx="3181444" cy="2668436"/>
          </a:xfrm>
          <a:prstGeom prst="rect">
            <a:avLst/>
          </a:prstGeom>
          <a:noFill/>
          <a:ln>
            <a:noFill/>
          </a:ln>
        </p:spPr>
      </p:pic>
      <p:sp>
        <p:nvSpPr>
          <p:cNvPr id="259" name="Google Shape;259;p20"/>
          <p:cNvSpPr/>
          <p:nvPr/>
        </p:nvSpPr>
        <p:spPr>
          <a:xfrm>
            <a:off x="8525207" y="2391330"/>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0" name="Google Shape;260;p20"/>
          <p:cNvPicPr preferRelativeResize="0"/>
          <p:nvPr/>
        </p:nvPicPr>
        <p:blipFill rotWithShape="1">
          <a:blip r:embed="rId7">
            <a:alphaModFix/>
          </a:blip>
          <a:srcRect b="0" l="0" r="0" t="0"/>
          <a:stretch/>
        </p:blipFill>
        <p:spPr>
          <a:xfrm>
            <a:off x="1496502" y="4210910"/>
            <a:ext cx="3138872" cy="2655666"/>
          </a:xfrm>
          <a:prstGeom prst="rect">
            <a:avLst/>
          </a:prstGeom>
          <a:noFill/>
          <a:ln>
            <a:noFill/>
          </a:ln>
        </p:spPr>
      </p:pic>
      <p:cxnSp>
        <p:nvCxnSpPr>
          <p:cNvPr id="261" name="Google Shape;261;p20"/>
          <p:cNvCxnSpPr>
            <a:stCxn id="258" idx="2"/>
            <a:endCxn id="260" idx="0"/>
          </p:cNvCxnSpPr>
          <p:nvPr/>
        </p:nvCxnSpPr>
        <p:spPr>
          <a:xfrm rot="5400000">
            <a:off x="6708628" y="318188"/>
            <a:ext cx="249900" cy="7535400"/>
          </a:xfrm>
          <a:prstGeom prst="bentConnector3">
            <a:avLst>
              <a:gd fmla="val 50000" name="adj1"/>
            </a:avLst>
          </a:prstGeom>
          <a:noFill/>
          <a:ln cap="flat" cmpd="sng" w="19050">
            <a:solidFill>
              <a:schemeClr val="dk1"/>
            </a:solidFill>
            <a:prstDash val="solid"/>
            <a:miter lim="800000"/>
            <a:headEnd len="sm" w="sm" type="none"/>
            <a:tailEnd len="med" w="med" type="triangle"/>
          </a:ln>
        </p:spPr>
      </p:cxnSp>
      <p:pic>
        <p:nvPicPr>
          <p:cNvPr id="262" name="Google Shape;262;p20"/>
          <p:cNvPicPr preferRelativeResize="0"/>
          <p:nvPr/>
        </p:nvPicPr>
        <p:blipFill rotWithShape="1">
          <a:blip r:embed="rId8">
            <a:alphaModFix/>
          </a:blip>
          <a:srcRect b="0" l="0" r="0" t="0"/>
          <a:stretch/>
        </p:blipFill>
        <p:spPr>
          <a:xfrm>
            <a:off x="5211394" y="4207001"/>
            <a:ext cx="3138020" cy="2647090"/>
          </a:xfrm>
          <a:prstGeom prst="rect">
            <a:avLst/>
          </a:prstGeom>
          <a:noFill/>
          <a:ln>
            <a:noFill/>
          </a:ln>
        </p:spPr>
      </p:pic>
      <p:sp>
        <p:nvSpPr>
          <p:cNvPr id="263" name="Google Shape;263;p20"/>
          <p:cNvSpPr/>
          <p:nvPr/>
        </p:nvSpPr>
        <p:spPr>
          <a:xfrm>
            <a:off x="4668049" y="5295156"/>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4" name="Google Shape;264;p20"/>
          <p:cNvPicPr preferRelativeResize="0"/>
          <p:nvPr/>
        </p:nvPicPr>
        <p:blipFill rotWithShape="1">
          <a:blip r:embed="rId9">
            <a:alphaModFix/>
          </a:blip>
          <a:srcRect b="0" l="0" r="0" t="0"/>
          <a:stretch/>
        </p:blipFill>
        <p:spPr>
          <a:xfrm>
            <a:off x="9037683" y="4232256"/>
            <a:ext cx="3154317" cy="2647090"/>
          </a:xfrm>
          <a:prstGeom prst="rect">
            <a:avLst/>
          </a:prstGeom>
          <a:noFill/>
          <a:ln>
            <a:noFill/>
          </a:ln>
        </p:spPr>
      </p:pic>
      <p:sp>
        <p:nvSpPr>
          <p:cNvPr id="265" name="Google Shape;265;p20"/>
          <p:cNvSpPr/>
          <p:nvPr/>
        </p:nvSpPr>
        <p:spPr>
          <a:xfrm>
            <a:off x="8473107" y="5320411"/>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2"/>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P0: Instalando raspbian en Virtualbox</a:t>
            </a:r>
            <a:endParaRPr b="1" i="0" sz="3200" u="none" cap="none" strike="noStrike">
              <a:solidFill>
                <a:srgbClr val="0D5274"/>
              </a:solidFill>
              <a:latin typeface="Calibri"/>
              <a:ea typeface="Calibri"/>
              <a:cs typeface="Calibri"/>
              <a:sym typeface="Calibri"/>
            </a:endParaRPr>
          </a:p>
        </p:txBody>
      </p:sp>
      <p:sp>
        <p:nvSpPr>
          <p:cNvPr id="271" name="Google Shape;271;p2"/>
          <p:cNvSpPr txBox="1"/>
          <p:nvPr/>
        </p:nvSpPr>
        <p:spPr>
          <a:xfrm>
            <a:off x="1421394" y="1294646"/>
            <a:ext cx="60477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proceso de instalación puede durar varios minutos (paciencia):</a:t>
            </a:r>
            <a:endParaRPr b="0" i="0" sz="1400" u="none" cap="none" strike="noStrike">
              <a:solidFill>
                <a:srgbClr val="000000"/>
              </a:solidFill>
              <a:latin typeface="Arial"/>
              <a:ea typeface="Arial"/>
              <a:cs typeface="Arial"/>
              <a:sym typeface="Arial"/>
            </a:endParaRPr>
          </a:p>
        </p:txBody>
      </p:sp>
      <p:pic>
        <p:nvPicPr>
          <p:cNvPr id="272" name="Google Shape;272;p2"/>
          <p:cNvPicPr preferRelativeResize="0"/>
          <p:nvPr/>
        </p:nvPicPr>
        <p:blipFill rotWithShape="1">
          <a:blip r:embed="rId4">
            <a:alphaModFix/>
          </a:blip>
          <a:srcRect b="0" l="0" r="0" t="0"/>
          <a:stretch/>
        </p:blipFill>
        <p:spPr>
          <a:xfrm>
            <a:off x="4923311" y="2488244"/>
            <a:ext cx="3043704" cy="2552292"/>
          </a:xfrm>
          <a:prstGeom prst="rect">
            <a:avLst/>
          </a:prstGeom>
          <a:noFill/>
          <a:ln>
            <a:noFill/>
          </a:ln>
        </p:spPr>
      </p:pic>
      <p:sp>
        <p:nvSpPr>
          <p:cNvPr id="273" name="Google Shape;273;p2"/>
          <p:cNvSpPr/>
          <p:nvPr/>
        </p:nvSpPr>
        <p:spPr>
          <a:xfrm>
            <a:off x="4365780" y="3655064"/>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4" name="Google Shape;274;p2"/>
          <p:cNvPicPr preferRelativeResize="0"/>
          <p:nvPr/>
        </p:nvPicPr>
        <p:blipFill rotWithShape="1">
          <a:blip r:embed="rId5">
            <a:alphaModFix/>
          </a:blip>
          <a:srcRect b="0" l="0" r="0" t="0"/>
          <a:stretch/>
        </p:blipFill>
        <p:spPr>
          <a:xfrm>
            <a:off x="8637120" y="2273205"/>
            <a:ext cx="3554880" cy="2982371"/>
          </a:xfrm>
          <a:prstGeom prst="rect">
            <a:avLst/>
          </a:prstGeom>
          <a:noFill/>
          <a:ln>
            <a:noFill/>
          </a:ln>
        </p:spPr>
      </p:pic>
      <p:sp>
        <p:nvSpPr>
          <p:cNvPr id="275" name="Google Shape;275;p2"/>
          <p:cNvSpPr/>
          <p:nvPr/>
        </p:nvSpPr>
        <p:spPr>
          <a:xfrm>
            <a:off x="7982104" y="3764390"/>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p2"/>
          <p:cNvPicPr preferRelativeResize="0"/>
          <p:nvPr/>
        </p:nvPicPr>
        <p:blipFill rotWithShape="1">
          <a:blip r:embed="rId6">
            <a:alphaModFix/>
          </a:blip>
          <a:srcRect b="0" l="0" r="0" t="0"/>
          <a:stretch/>
        </p:blipFill>
        <p:spPr>
          <a:xfrm>
            <a:off x="1322075" y="2488244"/>
            <a:ext cx="3043705" cy="256432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0" name="Shape 280"/>
        <p:cNvGrpSpPr/>
        <p:nvPr/>
      </p:nvGrpSpPr>
      <p:grpSpPr>
        <a:xfrm>
          <a:off x="0" y="0"/>
          <a:ext cx="0" cy="0"/>
          <a:chOff x="0" y="0"/>
          <a:chExt cx="0" cy="0"/>
        </a:xfrm>
      </p:grpSpPr>
      <p:sp>
        <p:nvSpPr>
          <p:cNvPr id="281" name="Google Shape;281;p21"/>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P0: Optimizando rapsbian</a:t>
            </a:r>
            <a:endParaRPr b="0" i="0" sz="1400" u="none" cap="none" strike="noStrike">
              <a:solidFill>
                <a:srgbClr val="000000"/>
              </a:solidFill>
              <a:latin typeface="Arial"/>
              <a:ea typeface="Arial"/>
              <a:cs typeface="Arial"/>
              <a:sym typeface="Arial"/>
            </a:endParaRPr>
          </a:p>
        </p:txBody>
      </p:sp>
      <p:sp>
        <p:nvSpPr>
          <p:cNvPr id="282" name="Google Shape;282;p21"/>
          <p:cNvSpPr txBox="1"/>
          <p:nvPr/>
        </p:nvSpPr>
        <p:spPr>
          <a:xfrm>
            <a:off x="1496502" y="1331364"/>
            <a:ext cx="10695498" cy="95406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Rapsbian,</a:t>
            </a:r>
            <a:r>
              <a:rPr b="0" i="0" lang="es-CO" sz="1400" u="none" cap="none" strike="noStrike">
                <a:solidFill>
                  <a:srgbClr val="000000"/>
                </a:solidFill>
                <a:latin typeface="Arial"/>
                <a:ea typeface="Arial"/>
                <a:cs typeface="Arial"/>
                <a:sym typeface="Arial"/>
              </a:rPr>
              <a:t> tiene por defecto muchas aplicaciones instaladas que no necesitaremos para trabajar Machine-Learning y que nos ocupan espacio en la SDCARD, uso de memoria ram (flash) y procesador (que es bien pequeño)</a:t>
            </a:r>
            <a:r>
              <a:rPr b="1"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En la carpeta </a:t>
            </a:r>
            <a:r>
              <a:rPr b="1" i="0" lang="es-CO" sz="1400" u="none" cap="none" strike="noStrike">
                <a:solidFill>
                  <a:srgbClr val="000000"/>
                </a:solidFill>
                <a:latin typeface="Arial"/>
                <a:ea typeface="Arial"/>
                <a:cs typeface="Arial"/>
                <a:sym typeface="Arial"/>
              </a:rPr>
              <a:t>documentos/Raspberry </a:t>
            </a:r>
            <a:r>
              <a:rPr b="0" i="0" lang="es-CO" sz="1400" u="none" cap="none" strike="noStrike">
                <a:solidFill>
                  <a:srgbClr val="000000"/>
                </a:solidFill>
                <a:latin typeface="Arial"/>
                <a:ea typeface="Arial"/>
                <a:cs typeface="Arial"/>
                <a:sym typeface="Arial"/>
              </a:rPr>
              <a:t>pi hay un archivo llamado </a:t>
            </a:r>
            <a:r>
              <a:rPr b="1" i="0" lang="es-CO" sz="1400" u="none" cap="none" strike="noStrike">
                <a:solidFill>
                  <a:srgbClr val="000000"/>
                </a:solidFill>
                <a:latin typeface="Arial"/>
                <a:ea typeface="Arial"/>
                <a:cs typeface="Arial"/>
                <a:sym typeface="Arial"/>
              </a:rPr>
              <a:t>Rapsbian_Optimization.sh</a:t>
            </a:r>
            <a:endParaRPr b="1" i="0" sz="1400" u="none" cap="none" strike="noStrike">
              <a:solidFill>
                <a:srgbClr val="000000"/>
              </a:solidFill>
              <a:latin typeface="Arial"/>
              <a:ea typeface="Arial"/>
              <a:cs typeface="Arial"/>
              <a:sym typeface="Arial"/>
            </a:endParaRPr>
          </a:p>
        </p:txBody>
      </p:sp>
      <p:sp>
        <p:nvSpPr>
          <p:cNvPr id="283" name="Google Shape;283;p21"/>
          <p:cNvSpPr txBox="1"/>
          <p:nvPr/>
        </p:nvSpPr>
        <p:spPr>
          <a:xfrm>
            <a:off x="1098150" y="6311464"/>
            <a:ext cx="9144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Nota: copiarlo en el Desktop de rapsbian y darle permisos : </a:t>
            </a:r>
            <a:r>
              <a:rPr b="1" i="0" lang="es-CO" sz="1400" u="none" cap="none" strike="noStrike">
                <a:solidFill>
                  <a:srgbClr val="000000"/>
                </a:solidFill>
                <a:latin typeface="Arial"/>
                <a:ea typeface="Arial"/>
                <a:cs typeface="Arial"/>
                <a:sym typeface="Arial"/>
              </a:rPr>
              <a:t>sudo Chmod 777 Rapsbian_Optimization.sh</a:t>
            </a:r>
            <a:endParaRPr b="0" i="0" sz="1400" u="none" cap="none" strike="noStrike">
              <a:solidFill>
                <a:srgbClr val="000000"/>
              </a:solidFill>
              <a:latin typeface="Arial"/>
              <a:ea typeface="Arial"/>
              <a:cs typeface="Arial"/>
              <a:sym typeface="Arial"/>
            </a:endParaRPr>
          </a:p>
        </p:txBody>
      </p:sp>
      <p:pic>
        <p:nvPicPr>
          <p:cNvPr id="284" name="Google Shape;284;p21"/>
          <p:cNvPicPr preferRelativeResize="0"/>
          <p:nvPr/>
        </p:nvPicPr>
        <p:blipFill rotWithShape="1">
          <a:blip r:embed="rId4">
            <a:alphaModFix/>
          </a:blip>
          <a:srcRect b="0" l="0" r="0" t="0"/>
          <a:stretch/>
        </p:blipFill>
        <p:spPr>
          <a:xfrm>
            <a:off x="1836171" y="2402692"/>
            <a:ext cx="8193734" cy="3097036"/>
          </a:xfrm>
          <a:prstGeom prst="rect">
            <a:avLst/>
          </a:prstGeom>
          <a:noFill/>
          <a:ln>
            <a:noFill/>
          </a:ln>
        </p:spPr>
      </p:pic>
      <p:sp>
        <p:nvSpPr>
          <p:cNvPr id="285" name="Google Shape;285;p21"/>
          <p:cNvSpPr/>
          <p:nvPr/>
        </p:nvSpPr>
        <p:spPr>
          <a:xfrm>
            <a:off x="2575886" y="2879531"/>
            <a:ext cx="7238072" cy="244682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#!/bin/bash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echo "-----optimizer rapsbian to machine-learning"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ls -lah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remove minecraft-pi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remove wolfram-engine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remove mathematica-fonts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apt-get remove --purge scratch*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remove sonic-pi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remove oracle-java8-jdk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remove python-sense-emu python3-sense-emu sense-emu-tools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t/>
            </a:r>
            <a:endParaRPr b="0" i="0" sz="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update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upgrade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clean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autoclean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apt-get install libatlas-base-dev  --assume-yes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900"/>
              <a:buFont typeface="Arial"/>
              <a:buNone/>
            </a:pPr>
            <a:r>
              <a:rPr b="0" i="0" lang="es-CO" sz="900" u="none" cap="none" strike="noStrike">
                <a:solidFill>
                  <a:srgbClr val="000000"/>
                </a:solidFill>
                <a:latin typeface="Arial"/>
                <a:ea typeface="Arial"/>
                <a:cs typeface="Arial"/>
                <a:sym typeface="Arial"/>
              </a:rPr>
              <a:t>sudo shutdown -r now</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22"/>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P0: Python 3.7 o superior</a:t>
            </a:r>
            <a:endParaRPr b="0" i="0" sz="1400" u="none" cap="none" strike="noStrike">
              <a:solidFill>
                <a:srgbClr val="000000"/>
              </a:solidFill>
              <a:latin typeface="Arial"/>
              <a:ea typeface="Arial"/>
              <a:cs typeface="Arial"/>
              <a:sym typeface="Arial"/>
            </a:endParaRPr>
          </a:p>
        </p:txBody>
      </p:sp>
      <p:sp>
        <p:nvSpPr>
          <p:cNvPr id="291" name="Google Shape;291;p22"/>
          <p:cNvSpPr txBox="1"/>
          <p:nvPr/>
        </p:nvSpPr>
        <p:spPr>
          <a:xfrm>
            <a:off x="1496502" y="1856465"/>
            <a:ext cx="1069549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Revisamos la versión de </a:t>
            </a:r>
            <a:r>
              <a:rPr b="1" i="0" lang="es-CO" sz="1400" u="none" cap="none" strike="noStrike">
                <a:solidFill>
                  <a:srgbClr val="000000"/>
                </a:solidFill>
                <a:latin typeface="Arial"/>
                <a:ea typeface="Arial"/>
                <a:cs typeface="Arial"/>
                <a:sym typeface="Arial"/>
              </a:rPr>
              <a:t>PYTHON</a:t>
            </a:r>
            <a:r>
              <a:rPr b="0" i="0" lang="es-CO" sz="1400" u="none" cap="none" strike="noStrike">
                <a:solidFill>
                  <a:srgbClr val="000000"/>
                </a:solidFill>
                <a:latin typeface="Arial"/>
                <a:ea typeface="Arial"/>
                <a:cs typeface="Arial"/>
                <a:sym typeface="Arial"/>
              </a:rPr>
              <a:t> que tengan instalado:</a:t>
            </a:r>
            <a:endParaRPr b="0" i="0" sz="1400" u="none" cap="none" strike="noStrike">
              <a:solidFill>
                <a:srgbClr val="000000"/>
              </a:solidFill>
              <a:latin typeface="Arial"/>
              <a:ea typeface="Arial"/>
              <a:cs typeface="Arial"/>
              <a:sym typeface="Arial"/>
            </a:endParaRPr>
          </a:p>
        </p:txBody>
      </p:sp>
      <p:sp>
        <p:nvSpPr>
          <p:cNvPr id="292" name="Google Shape;292;p22"/>
          <p:cNvSpPr txBox="1"/>
          <p:nvPr/>
        </p:nvSpPr>
        <p:spPr>
          <a:xfrm>
            <a:off x="1909276" y="2556604"/>
            <a:ext cx="3975478" cy="307736"/>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python3 --version</a:t>
            </a:r>
            <a:endParaRPr b="0" i="0" sz="1400" u="none" cap="none" strike="noStrike">
              <a:solidFill>
                <a:srgbClr val="000000"/>
              </a:solidFill>
              <a:latin typeface="Arial"/>
              <a:ea typeface="Arial"/>
              <a:cs typeface="Arial"/>
              <a:sym typeface="Arial"/>
            </a:endParaRPr>
          </a:p>
        </p:txBody>
      </p:sp>
      <p:sp>
        <p:nvSpPr>
          <p:cNvPr id="293" name="Google Shape;293;p22"/>
          <p:cNvSpPr txBox="1"/>
          <p:nvPr/>
        </p:nvSpPr>
        <p:spPr>
          <a:xfrm>
            <a:off x="1496502" y="3203413"/>
            <a:ext cx="1069549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caso que la versión sea inferior a 3.6, es necesario instalar una versión más actual (la 2.7 dejo de usarse a finales del 2019).</a:t>
            </a:r>
            <a:endParaRPr b="0" i="0" sz="1400" u="none" cap="none" strike="noStrike">
              <a:solidFill>
                <a:srgbClr val="000000"/>
              </a:solidFill>
              <a:latin typeface="Arial"/>
              <a:ea typeface="Arial"/>
              <a:cs typeface="Arial"/>
              <a:sym typeface="Arial"/>
            </a:endParaRPr>
          </a:p>
        </p:txBody>
      </p:sp>
      <p:sp>
        <p:nvSpPr>
          <p:cNvPr id="294" name="Google Shape;294;p22"/>
          <p:cNvSpPr txBox="1"/>
          <p:nvPr/>
        </p:nvSpPr>
        <p:spPr>
          <a:xfrm>
            <a:off x="1909276" y="3953851"/>
            <a:ext cx="3975478" cy="523180"/>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sudo apt-get update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sudo apt-get install python3.7.3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descr="Python Flask for Beginners: Build a CRUD Web App with Python and Flask" id="299" name="Google Shape;299;p23"/>
          <p:cNvPicPr preferRelativeResize="0"/>
          <p:nvPr/>
        </p:nvPicPr>
        <p:blipFill rotWithShape="1">
          <a:blip r:embed="rId3">
            <a:alphaModFix/>
          </a:blip>
          <a:srcRect b="0" l="0" r="0" t="0"/>
          <a:stretch/>
        </p:blipFill>
        <p:spPr>
          <a:xfrm>
            <a:off x="0" y="47625"/>
            <a:ext cx="12192000" cy="676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4"/>
          <p:cNvSpPr/>
          <p:nvPr/>
        </p:nvSpPr>
        <p:spPr>
          <a:xfrm>
            <a:off x="2543585" y="1267547"/>
            <a:ext cx="7104830"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s-CO" sz="6600" u="none" cap="none" strike="noStrike">
                <a:solidFill>
                  <a:schemeClr val="accent1"/>
                </a:solidFill>
                <a:latin typeface="Arial"/>
                <a:ea typeface="Arial"/>
                <a:cs typeface="Arial"/>
                <a:sym typeface="Arial"/>
              </a:rPr>
              <a:t>Framework Flask</a:t>
            </a:r>
            <a:endParaRPr b="1" i="0" sz="6600" u="none" cap="none" strike="noStrike">
              <a:solidFill>
                <a:schemeClr val="accent1"/>
              </a:solidFill>
              <a:latin typeface="Arial"/>
              <a:ea typeface="Arial"/>
              <a:cs typeface="Arial"/>
              <a:sym typeface="Arial"/>
            </a:endParaRPr>
          </a:p>
        </p:txBody>
      </p:sp>
      <p:sp>
        <p:nvSpPr>
          <p:cNvPr id="305" name="Google Shape;305;p24"/>
          <p:cNvSpPr txBox="1"/>
          <p:nvPr/>
        </p:nvSpPr>
        <p:spPr>
          <a:xfrm>
            <a:off x="506994" y="2629153"/>
            <a:ext cx="11407366" cy="313928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Calibri"/>
                <a:ea typeface="Calibri"/>
                <a:cs typeface="Calibri"/>
                <a:sym typeface="Calibri"/>
              </a:rPr>
              <a:t>Características</a:t>
            </a:r>
            <a:r>
              <a:rPr b="0" i="0" lang="es-CO" sz="2800" u="none" cap="none" strike="noStrike">
                <a:solidFill>
                  <a:srgbClr val="000000"/>
                </a:solidFill>
                <a:latin typeface="Calibri"/>
                <a:ea typeface="Calibri"/>
                <a:cs typeface="Calibri"/>
                <a:sym typeface="Calibri"/>
              </a:rPr>
              <a:t>:</a:t>
            </a:r>
            <a:endParaRPr b="0" i="0" sz="20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000" u="none" cap="none" strike="noStrike">
                <a:solidFill>
                  <a:srgbClr val="000000"/>
                </a:solidFill>
                <a:latin typeface="Calibri"/>
                <a:ea typeface="Calibri"/>
                <a:cs typeface="Calibri"/>
                <a:sym typeface="Calibri"/>
              </a:rPr>
              <a:t>Es un microframework (núcleo pequeño, pero puede expandirse usando librerías).</a:t>
            </a:r>
            <a:endParaRPr b="0" i="0" sz="1600" u="none" cap="none" strike="noStrike">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000" u="none" cap="none" strike="noStrike">
                <a:solidFill>
                  <a:srgbClr val="000000"/>
                </a:solidFill>
                <a:latin typeface="Calibri"/>
                <a:ea typeface="Calibri"/>
                <a:cs typeface="Calibri"/>
                <a:sym typeface="Calibri"/>
              </a:rPr>
              <a:t>Curva de aprendizaje baja en comparación con otros frameworks en Python (</a:t>
            </a:r>
            <a:r>
              <a:rPr b="1" i="0" lang="es-CO" sz="2000" u="none" cap="none" strike="noStrike">
                <a:solidFill>
                  <a:srgbClr val="000000"/>
                </a:solidFill>
                <a:latin typeface="Calibri"/>
                <a:ea typeface="Calibri"/>
                <a:cs typeface="Calibri"/>
                <a:sym typeface="Calibri"/>
              </a:rPr>
              <a:t>Django</a:t>
            </a:r>
            <a:r>
              <a:rPr b="0" i="0" lang="es-CO" sz="20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000" u="none" cap="none" strike="noStrike">
                <a:solidFill>
                  <a:srgbClr val="000000"/>
                </a:solidFill>
                <a:latin typeface="Calibri"/>
                <a:ea typeface="Calibri"/>
                <a:cs typeface="Calibri"/>
                <a:sym typeface="Calibri"/>
              </a:rPr>
              <a:t>Escrito en </a:t>
            </a:r>
            <a:r>
              <a:rPr b="1" i="0" lang="es-CO" sz="2000" u="none" cap="none" strike="noStrike">
                <a:solidFill>
                  <a:srgbClr val="000000"/>
                </a:solidFill>
                <a:latin typeface="Calibri"/>
                <a:ea typeface="Calibri"/>
                <a:cs typeface="Calibri"/>
                <a:sym typeface="Calibri"/>
              </a:rPr>
              <a:t>Python</a:t>
            </a:r>
            <a:r>
              <a:rPr b="0" i="0" lang="es-CO" sz="2000" u="none" cap="none" strike="noStrike">
                <a:solidFill>
                  <a:srgbClr val="000000"/>
                </a:solidFill>
                <a:latin typeface="Calibri"/>
                <a:ea typeface="Calibri"/>
                <a:cs typeface="Calibri"/>
                <a:sym typeface="Calibri"/>
              </a:rPr>
              <a:t> (proporciona una interfaz cómoda para usar código Python )</a:t>
            </a:r>
            <a:endParaRPr b="0" i="0" sz="1600" u="none" cap="none" strike="noStrike">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000" u="none" cap="none" strike="noStrike">
                <a:solidFill>
                  <a:srgbClr val="000000"/>
                </a:solidFill>
                <a:latin typeface="Calibri"/>
                <a:ea typeface="Calibri"/>
                <a:cs typeface="Calibri"/>
                <a:sym typeface="Calibri"/>
              </a:rPr>
              <a:t>Creado en el 2010 (un framework medianamente maduro &lt;10 años)</a:t>
            </a:r>
            <a:endParaRPr b="0" i="0" sz="1600" u="none" cap="none" strike="noStrike">
              <a:solidFill>
                <a:srgbClr val="000000"/>
              </a:solidFill>
              <a:latin typeface="Calibri"/>
              <a:ea typeface="Calibri"/>
              <a:cs typeface="Calibri"/>
              <a:sym typeface="Calibri"/>
            </a:endParaRPr>
          </a:p>
          <a:p>
            <a:pPr indent="-285750" lvl="0" marL="285750" marR="0" rtl="0" algn="l">
              <a:lnSpc>
                <a:spcPct val="150000"/>
              </a:lnSpc>
              <a:spcBef>
                <a:spcPts val="0"/>
              </a:spcBef>
              <a:spcAft>
                <a:spcPts val="0"/>
              </a:spcAft>
              <a:buClr>
                <a:srgbClr val="000000"/>
              </a:buClr>
              <a:buSzPts val="1800"/>
              <a:buFont typeface="Arial"/>
              <a:buChar char="•"/>
            </a:pPr>
            <a:r>
              <a:rPr b="0" i="0" lang="es-CO" sz="2000" u="none" cap="none" strike="noStrike">
                <a:solidFill>
                  <a:srgbClr val="000000"/>
                </a:solidFill>
                <a:latin typeface="Calibri"/>
                <a:ea typeface="Calibri"/>
                <a:cs typeface="Calibri"/>
                <a:sym typeface="Calibri"/>
              </a:rPr>
              <a:t>Usado por plataformas web como LinkedIn y Pinterest.</a:t>
            </a:r>
            <a:endParaRPr b="0" i="0" sz="1600" u="none" cap="none" strike="noStrike">
              <a:solidFill>
                <a:srgbClr val="000000"/>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09" name="Shape 309"/>
        <p:cNvGrpSpPr/>
        <p:nvPr/>
      </p:nvGrpSpPr>
      <p:grpSpPr>
        <a:xfrm>
          <a:off x="0" y="0"/>
          <a:ext cx="0" cy="0"/>
          <a:chOff x="0" y="0"/>
          <a:chExt cx="0" cy="0"/>
        </a:xfrm>
      </p:grpSpPr>
      <p:sp>
        <p:nvSpPr>
          <p:cNvPr id="310" name="Google Shape;310;p25"/>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P1: Instalando flask en Rapsberry PI</a:t>
            </a:r>
            <a:endParaRPr b="0" i="0" sz="1400" u="none" cap="none" strike="noStrike">
              <a:solidFill>
                <a:srgbClr val="000000"/>
              </a:solidFill>
              <a:latin typeface="Arial"/>
              <a:ea typeface="Arial"/>
              <a:cs typeface="Arial"/>
              <a:sym typeface="Arial"/>
            </a:endParaRPr>
          </a:p>
        </p:txBody>
      </p:sp>
      <p:sp>
        <p:nvSpPr>
          <p:cNvPr id="311" name="Google Shape;311;p25"/>
          <p:cNvSpPr txBox="1"/>
          <p:nvPr/>
        </p:nvSpPr>
        <p:spPr>
          <a:xfrm>
            <a:off x="1169279" y="1233235"/>
            <a:ext cx="9055100"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Raspbian trae instalado Python 2.x y  3.x por defecto, por lo tanto para instalar flask:</a:t>
            </a:r>
            <a:endParaRPr b="0" i="0" sz="1400" u="none" cap="none" strike="noStrike">
              <a:solidFill>
                <a:srgbClr val="000000"/>
              </a:solidFill>
              <a:latin typeface="Arial"/>
              <a:ea typeface="Arial"/>
              <a:cs typeface="Arial"/>
              <a:sym typeface="Arial"/>
            </a:endParaRPr>
          </a:p>
        </p:txBody>
      </p:sp>
      <p:pic>
        <p:nvPicPr>
          <p:cNvPr id="312" name="Google Shape;312;p25"/>
          <p:cNvPicPr preferRelativeResize="0"/>
          <p:nvPr/>
        </p:nvPicPr>
        <p:blipFill rotWithShape="1">
          <a:blip r:embed="rId4">
            <a:alphaModFix/>
          </a:blip>
          <a:srcRect b="0" l="0" r="0" t="0"/>
          <a:stretch/>
        </p:blipFill>
        <p:spPr>
          <a:xfrm>
            <a:off x="1234288" y="1630413"/>
            <a:ext cx="6008481" cy="3629650"/>
          </a:xfrm>
          <a:prstGeom prst="rect">
            <a:avLst/>
          </a:prstGeom>
          <a:noFill/>
          <a:ln>
            <a:noFill/>
          </a:ln>
        </p:spPr>
      </p:pic>
      <p:sp>
        <p:nvSpPr>
          <p:cNvPr id="313" name="Google Shape;313;p25"/>
          <p:cNvSpPr txBox="1"/>
          <p:nvPr/>
        </p:nvSpPr>
        <p:spPr>
          <a:xfrm>
            <a:off x="7242771" y="1630413"/>
            <a:ext cx="4949100" cy="1354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Ejecutamos el siguiente código desde la consola: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sudo pip3 install flask</a:t>
            </a:r>
            <a:endParaRPr b="1"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Verificamos en la ruta del S.O: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Usr/lib/python3/dist-packages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que se haya creado la carpeta denominada </a:t>
            </a:r>
            <a:r>
              <a:rPr b="1" i="0" lang="es-CO" sz="1800" u="none" cap="none" strike="noStrike">
                <a:solidFill>
                  <a:srgbClr val="000000"/>
                </a:solidFill>
                <a:latin typeface="Arial"/>
                <a:ea typeface="Arial"/>
                <a:cs typeface="Arial"/>
                <a:sym typeface="Arial"/>
              </a:rPr>
              <a:t>flask</a:t>
            </a:r>
            <a:endParaRPr b="1" i="0" sz="1800" u="none" cap="none" strike="noStrike">
              <a:solidFill>
                <a:srgbClr val="000000"/>
              </a:solidFill>
              <a:latin typeface="Arial"/>
              <a:ea typeface="Arial"/>
              <a:cs typeface="Arial"/>
              <a:sym typeface="Arial"/>
            </a:endParaRPr>
          </a:p>
        </p:txBody>
      </p:sp>
      <p:pic>
        <p:nvPicPr>
          <p:cNvPr id="314" name="Google Shape;314;p25"/>
          <p:cNvPicPr preferRelativeResize="0"/>
          <p:nvPr/>
        </p:nvPicPr>
        <p:blipFill rotWithShape="1">
          <a:blip r:embed="rId5">
            <a:alphaModFix/>
          </a:blip>
          <a:srcRect b="0" l="0" r="0" t="0"/>
          <a:stretch/>
        </p:blipFill>
        <p:spPr>
          <a:xfrm>
            <a:off x="7242772" y="2988717"/>
            <a:ext cx="4949228" cy="386928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26"/>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P2: Creando la primera aplicación en flask</a:t>
            </a:r>
            <a:endParaRPr b="1" i="0" sz="3200" u="none" cap="none" strike="noStrike">
              <a:solidFill>
                <a:srgbClr val="0D5274"/>
              </a:solidFill>
              <a:latin typeface="Calibri"/>
              <a:ea typeface="Calibri"/>
              <a:cs typeface="Calibri"/>
              <a:sym typeface="Calibri"/>
            </a:endParaRPr>
          </a:p>
        </p:txBody>
      </p:sp>
      <p:sp>
        <p:nvSpPr>
          <p:cNvPr id="320" name="Google Shape;320;p26"/>
          <p:cNvSpPr txBox="1"/>
          <p:nvPr/>
        </p:nvSpPr>
        <p:spPr>
          <a:xfrm>
            <a:off x="1213164" y="1197157"/>
            <a:ext cx="10978836" cy="2585323"/>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Creamos un directorio en el </a:t>
            </a:r>
            <a:r>
              <a:rPr b="1" i="0" lang="es-CO" sz="1800" u="none" cap="none" strike="noStrike">
                <a:solidFill>
                  <a:srgbClr val="000000"/>
                </a:solidFill>
                <a:latin typeface="Calibri"/>
                <a:ea typeface="Calibri"/>
                <a:cs typeface="Calibri"/>
                <a:sym typeface="Calibri"/>
              </a:rPr>
              <a:t>Home</a:t>
            </a:r>
            <a:r>
              <a:rPr b="0" i="0" lang="es-CO" sz="1800" u="none" cap="none" strike="noStrike">
                <a:solidFill>
                  <a:srgbClr val="000000"/>
                </a:solidFill>
                <a:latin typeface="Calibri"/>
                <a:ea typeface="Calibri"/>
                <a:cs typeface="Calibri"/>
                <a:sym typeface="Calibri"/>
              </a:rPr>
              <a:t> de la Raspberry una carpeta denominada </a:t>
            </a:r>
            <a:r>
              <a:rPr b="1" i="0" lang="es-CO" sz="1800" u="none" cap="none" strike="noStrike">
                <a:solidFill>
                  <a:srgbClr val="000000"/>
                </a:solidFill>
                <a:latin typeface="Calibri"/>
                <a:ea typeface="Calibri"/>
                <a:cs typeface="Calibri"/>
                <a:sym typeface="Calibri"/>
              </a:rPr>
              <a:t>framework_flask</a:t>
            </a:r>
            <a:r>
              <a:rPr b="0" i="0" lang="es-CO" sz="18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Calibri"/>
                <a:ea typeface="Calibri"/>
                <a:cs typeface="Calibri"/>
                <a:sym typeface="Calibri"/>
              </a:rPr>
              <a:t>flask_app_1/</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Calibri"/>
                <a:ea typeface="Calibri"/>
                <a:cs typeface="Calibri"/>
                <a:sym typeface="Calibri"/>
              </a:rPr>
              <a:t>      </a:t>
            </a:r>
            <a:r>
              <a:rPr b="0" i="0" lang="es-CO" sz="1800" u="none" cap="none" strike="noStrike">
                <a:solidFill>
                  <a:srgbClr val="00B050"/>
                </a:solidFill>
                <a:latin typeface="Calibri"/>
                <a:ea typeface="Calibri"/>
                <a:cs typeface="Calibri"/>
                <a:sym typeface="Calibri"/>
              </a:rPr>
              <a:t>app.py</a:t>
            </a:r>
            <a:endParaRPr b="0" i="0" sz="1400" u="none" cap="none" strike="noStrike">
              <a:solidFill>
                <a:srgbClr val="00B05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Calibri"/>
                <a:ea typeface="Calibri"/>
                <a:cs typeface="Calibri"/>
                <a:sym typeface="Calibri"/>
              </a:rPr>
              <a:t>      templates/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Calibri"/>
                <a:ea typeface="Calibri"/>
                <a:cs typeface="Calibri"/>
                <a:sym typeface="Calibri"/>
              </a:rPr>
              <a:t>           </a:t>
            </a:r>
            <a:r>
              <a:rPr b="0" i="0" lang="es-CO" sz="1800" u="none" cap="none" strike="noStrike">
                <a:solidFill>
                  <a:srgbClr val="00B050"/>
                </a:solidFill>
                <a:latin typeface="Calibri"/>
                <a:ea typeface="Calibri"/>
                <a:cs typeface="Calibri"/>
                <a:sym typeface="Calibri"/>
              </a:rPr>
              <a:t>first_app.html</a:t>
            </a:r>
            <a:endParaRPr b="0" i="0" sz="1400" u="none" cap="none" strike="noStrike">
              <a:solidFill>
                <a:srgbClr val="00B05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En el archivo </a:t>
            </a:r>
            <a:r>
              <a:rPr b="1" i="0" lang="es-CO" sz="1800" u="none" cap="none" strike="noStrike">
                <a:solidFill>
                  <a:srgbClr val="000000"/>
                </a:solidFill>
                <a:latin typeface="Calibri"/>
                <a:ea typeface="Calibri"/>
                <a:cs typeface="Calibri"/>
                <a:sym typeface="Calibri"/>
              </a:rPr>
              <a:t>app.py</a:t>
            </a:r>
            <a:r>
              <a:rPr b="0" i="0" lang="es-CO" sz="1800" u="none" cap="none" strike="noStrike">
                <a:solidFill>
                  <a:srgbClr val="000000"/>
                </a:solidFill>
                <a:latin typeface="Calibri"/>
                <a:ea typeface="Calibri"/>
                <a:cs typeface="Calibri"/>
                <a:sym typeface="Calibri"/>
              </a:rPr>
              <a:t>, contendrá el código principal que será ejecutado por el interprete de Python para iniciar la aplicación web de </a:t>
            </a:r>
            <a:r>
              <a:rPr b="1" i="0" lang="es-CO" sz="1800" u="none" cap="none" strike="noStrike">
                <a:solidFill>
                  <a:srgbClr val="000000"/>
                </a:solidFill>
                <a:latin typeface="Calibri"/>
                <a:ea typeface="Calibri"/>
                <a:cs typeface="Calibri"/>
                <a:sym typeface="Calibri"/>
              </a:rPr>
              <a:t>flask</a:t>
            </a:r>
            <a:r>
              <a:rPr b="0" i="0" lang="es-CO" sz="1800" u="none" cap="none" strike="noStrike">
                <a:solidFill>
                  <a:srgbClr val="000000"/>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321" name="Google Shape;321;p26"/>
          <p:cNvSpPr txBox="1"/>
          <p:nvPr/>
        </p:nvSpPr>
        <p:spPr>
          <a:xfrm>
            <a:off x="1927382" y="3853149"/>
            <a:ext cx="3975478" cy="2031325"/>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from flask import Flask, render_template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app = Flask(__name__)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@app.route('/’)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def index():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return render_template('first_app.html’)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if __name__ == '__main__’: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app.run(debug=True)</a:t>
            </a:r>
            <a:endParaRPr b="0" i="0" sz="1400" u="none" cap="none" strike="noStrike">
              <a:solidFill>
                <a:srgbClr val="000000"/>
              </a:solidFill>
              <a:latin typeface="Arial"/>
              <a:ea typeface="Arial"/>
              <a:cs typeface="Arial"/>
              <a:sym typeface="Arial"/>
            </a:endParaRPr>
          </a:p>
        </p:txBody>
      </p:sp>
      <p:sp>
        <p:nvSpPr>
          <p:cNvPr id="322" name="Google Shape;322;p26"/>
          <p:cNvSpPr/>
          <p:nvPr/>
        </p:nvSpPr>
        <p:spPr>
          <a:xfrm>
            <a:off x="1213164" y="6171100"/>
            <a:ext cx="7930836" cy="584775"/>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Calibri"/>
                <a:ea typeface="Calibri"/>
                <a:cs typeface="Calibri"/>
                <a:sym typeface="Calibri"/>
              </a:rPr>
              <a:t>En el directorio </a:t>
            </a:r>
            <a:r>
              <a:rPr b="1" i="0" lang="es-CO" sz="1600" u="none" cap="none" strike="noStrike">
                <a:solidFill>
                  <a:srgbClr val="000000"/>
                </a:solidFill>
                <a:latin typeface="Calibri"/>
                <a:ea typeface="Calibri"/>
                <a:cs typeface="Calibri"/>
                <a:sym typeface="Calibri"/>
              </a:rPr>
              <a:t>templates</a:t>
            </a:r>
            <a:r>
              <a:rPr b="0" i="0" lang="es-CO" sz="1600" u="none" cap="none" strike="noStrike">
                <a:solidFill>
                  <a:srgbClr val="000000"/>
                </a:solidFill>
                <a:latin typeface="Calibri"/>
                <a:ea typeface="Calibri"/>
                <a:cs typeface="Calibri"/>
                <a:sym typeface="Calibri"/>
              </a:rPr>
              <a:t> será donde </a:t>
            </a:r>
            <a:r>
              <a:rPr b="1" i="0" lang="es-CO" sz="1600" u="none" cap="none" strike="noStrike">
                <a:solidFill>
                  <a:srgbClr val="000000"/>
                </a:solidFill>
                <a:latin typeface="Calibri"/>
                <a:ea typeface="Calibri"/>
                <a:cs typeface="Calibri"/>
                <a:sym typeface="Calibri"/>
              </a:rPr>
              <a:t>flask</a:t>
            </a:r>
            <a:r>
              <a:rPr b="0" i="0" lang="es-CO" sz="1600" u="none" cap="none" strike="noStrike">
                <a:solidFill>
                  <a:srgbClr val="000000"/>
                </a:solidFill>
                <a:latin typeface="Calibri"/>
                <a:ea typeface="Calibri"/>
                <a:cs typeface="Calibri"/>
                <a:sym typeface="Calibri"/>
              </a:rPr>
              <a:t> buscara los archivos </a:t>
            </a:r>
            <a:r>
              <a:rPr b="1" i="0" lang="es-CO" sz="1600" u="none" cap="none" strike="noStrike">
                <a:solidFill>
                  <a:srgbClr val="000000"/>
                </a:solidFill>
                <a:latin typeface="Calibri"/>
                <a:ea typeface="Calibri"/>
                <a:cs typeface="Calibri"/>
                <a:sym typeface="Calibri"/>
              </a:rPr>
              <a:t>HTML</a:t>
            </a:r>
            <a:r>
              <a:rPr b="0" i="0" lang="es-CO" sz="1600" u="none" cap="none" strike="noStrike">
                <a:solidFill>
                  <a:srgbClr val="000000"/>
                </a:solidFill>
                <a:latin typeface="Calibri"/>
                <a:ea typeface="Calibri"/>
                <a:cs typeface="Calibri"/>
                <a:sym typeface="Calibri"/>
              </a:rPr>
              <a:t> estáticos para reproducir en el navegador web.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27"/>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P2.1: Conociendo el app.py</a:t>
            </a:r>
            <a:endParaRPr b="0" i="0" sz="1400" u="none" cap="none" strike="noStrike">
              <a:solidFill>
                <a:srgbClr val="000000"/>
              </a:solidFill>
              <a:latin typeface="Arial"/>
              <a:ea typeface="Arial"/>
              <a:cs typeface="Arial"/>
              <a:sym typeface="Arial"/>
            </a:endParaRPr>
          </a:p>
        </p:txBody>
      </p:sp>
      <p:sp>
        <p:nvSpPr>
          <p:cNvPr id="328" name="Google Shape;328;p27"/>
          <p:cNvSpPr/>
          <p:nvPr/>
        </p:nvSpPr>
        <p:spPr>
          <a:xfrm>
            <a:off x="1228429" y="1598971"/>
            <a:ext cx="6593764" cy="4801274"/>
          </a:xfrm>
          <a:prstGeom prst="rect">
            <a:avLst/>
          </a:prstGeom>
          <a:solidFill>
            <a:schemeClr val="lt1"/>
          </a:solid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000000"/>
              </a:buClr>
              <a:buSzPts val="1600"/>
              <a:buFont typeface="Arial"/>
              <a:buChar char="•"/>
            </a:pPr>
            <a:r>
              <a:rPr b="0" i="0" lang="es-CO" sz="1800" u="none" cap="none" strike="noStrike">
                <a:solidFill>
                  <a:srgbClr val="000000"/>
                </a:solidFill>
                <a:latin typeface="Calibri"/>
                <a:ea typeface="Calibri"/>
                <a:cs typeface="Calibri"/>
                <a:sym typeface="Calibri"/>
              </a:rPr>
              <a:t>Iniciamos una nueva instancia de flask con el argumento </a:t>
            </a:r>
            <a:r>
              <a:rPr b="1" i="0" lang="es-CO" sz="1800" u="none" cap="none" strike="noStrike">
                <a:solidFill>
                  <a:srgbClr val="000000"/>
                </a:solidFill>
                <a:latin typeface="Calibri"/>
                <a:ea typeface="Calibri"/>
                <a:cs typeface="Calibri"/>
                <a:sym typeface="Calibri"/>
              </a:rPr>
              <a:t>__name__ </a:t>
            </a:r>
            <a:r>
              <a:rPr b="0" i="0" lang="es-CO" sz="1800" u="none" cap="none" strike="noStrike">
                <a:solidFill>
                  <a:srgbClr val="000000"/>
                </a:solidFill>
                <a:latin typeface="Calibri"/>
                <a:ea typeface="Calibri"/>
                <a:cs typeface="Calibri"/>
                <a:sym typeface="Calibri"/>
              </a:rPr>
              <a:t>para que flask pueda saber que puede encontrar la carpeta de plantillas HTML (</a:t>
            </a:r>
            <a:r>
              <a:rPr b="1" i="0" lang="es-CO" sz="1800" u="none" cap="none" strike="noStrike">
                <a:solidFill>
                  <a:srgbClr val="000000"/>
                </a:solidFill>
                <a:latin typeface="Calibri"/>
                <a:ea typeface="Calibri"/>
                <a:cs typeface="Calibri"/>
                <a:sym typeface="Calibri"/>
              </a:rPr>
              <a:t>templates</a:t>
            </a:r>
            <a:r>
              <a:rPr b="0" i="0" lang="es-CO" sz="1800" u="none" cap="none" strike="noStrike">
                <a:solidFill>
                  <a:srgbClr val="000000"/>
                </a:solidFill>
                <a:latin typeface="Calibri"/>
                <a:ea typeface="Calibri"/>
                <a:cs typeface="Calibri"/>
                <a:sym typeface="Calibri"/>
              </a:rPr>
              <a:t>) en el mismo directorio que se encuentra.</a:t>
            </a:r>
            <a:endParaRPr b="0" i="0" sz="1600" u="none" cap="none" strike="noStrike">
              <a:solidFill>
                <a:srgbClr val="000000"/>
              </a:solidFill>
              <a:latin typeface="Arial"/>
              <a:ea typeface="Arial"/>
              <a:cs typeface="Arial"/>
              <a:sym typeface="Arial"/>
            </a:endParaRPr>
          </a:p>
          <a:p>
            <a:pPr indent="-1841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285750" lvl="0" marL="285750" marR="0" rtl="0" algn="just">
              <a:lnSpc>
                <a:spcPct val="100000"/>
              </a:lnSpc>
              <a:spcBef>
                <a:spcPts val="0"/>
              </a:spcBef>
              <a:spcAft>
                <a:spcPts val="0"/>
              </a:spcAft>
              <a:buClr>
                <a:srgbClr val="000000"/>
              </a:buClr>
              <a:buSzPts val="1600"/>
              <a:buFont typeface="Arial"/>
              <a:buChar char="•"/>
            </a:pPr>
            <a:r>
              <a:rPr b="0" i="0" lang="es-CO" sz="1800" u="none" cap="none" strike="noStrike">
                <a:solidFill>
                  <a:srgbClr val="000000"/>
                </a:solidFill>
                <a:latin typeface="Calibri"/>
                <a:ea typeface="Calibri"/>
                <a:cs typeface="Calibri"/>
                <a:sym typeface="Calibri"/>
              </a:rPr>
              <a:t>Usamos el definidor de ruta </a:t>
            </a:r>
            <a:r>
              <a:rPr b="1" i="0" lang="es-CO" sz="1800" u="none" cap="none" strike="noStrike">
                <a:solidFill>
                  <a:srgbClr val="000000"/>
                </a:solidFill>
                <a:latin typeface="Calibri"/>
                <a:ea typeface="Calibri"/>
                <a:cs typeface="Calibri"/>
                <a:sym typeface="Calibri"/>
              </a:rPr>
              <a:t>(@app.route(‘/’)) </a:t>
            </a:r>
            <a:r>
              <a:rPr b="0" i="0" lang="es-CO" sz="1800" u="none" cap="none" strike="noStrike">
                <a:solidFill>
                  <a:srgbClr val="000000"/>
                </a:solidFill>
                <a:latin typeface="Calibri"/>
                <a:ea typeface="Calibri"/>
                <a:cs typeface="Calibri"/>
                <a:sym typeface="Calibri"/>
              </a:rPr>
              <a:t>para especificar la URL que debería desencadenar la ejecución de la función </a:t>
            </a:r>
            <a:r>
              <a:rPr b="1" i="0" lang="es-CO" sz="1800" u="none" cap="none" strike="noStrike">
                <a:solidFill>
                  <a:srgbClr val="000000"/>
                </a:solidFill>
                <a:latin typeface="Calibri"/>
                <a:ea typeface="Calibri"/>
                <a:cs typeface="Calibri"/>
                <a:sym typeface="Calibri"/>
              </a:rPr>
              <a:t>index</a:t>
            </a:r>
            <a:r>
              <a:rPr b="0" i="0" lang="es-CO" sz="18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Arial"/>
              <a:ea typeface="Arial"/>
              <a:cs typeface="Arial"/>
              <a:sym typeface="Arial"/>
            </a:endParaRPr>
          </a:p>
          <a:p>
            <a:pPr indent="-1841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285750" lvl="0" marL="285750" marR="0" rtl="0" algn="just">
              <a:lnSpc>
                <a:spcPct val="100000"/>
              </a:lnSpc>
              <a:spcBef>
                <a:spcPts val="0"/>
              </a:spcBef>
              <a:spcAft>
                <a:spcPts val="0"/>
              </a:spcAft>
              <a:buClr>
                <a:srgbClr val="000000"/>
              </a:buClr>
              <a:buSzPts val="1600"/>
              <a:buFont typeface="Arial"/>
              <a:buChar char="•"/>
            </a:pPr>
            <a:r>
              <a:rPr b="0" i="0" lang="es-CO" sz="1800" u="none" cap="none" strike="noStrike">
                <a:solidFill>
                  <a:srgbClr val="000000"/>
                </a:solidFill>
                <a:latin typeface="Calibri"/>
                <a:ea typeface="Calibri"/>
                <a:cs typeface="Calibri"/>
                <a:sym typeface="Calibri"/>
              </a:rPr>
              <a:t>La función </a:t>
            </a:r>
            <a:r>
              <a:rPr b="1" i="0" lang="es-CO" sz="1800" u="none" cap="none" strike="noStrike">
                <a:solidFill>
                  <a:srgbClr val="000000"/>
                </a:solidFill>
                <a:latin typeface="Calibri"/>
                <a:ea typeface="Calibri"/>
                <a:cs typeface="Calibri"/>
                <a:sym typeface="Calibri"/>
              </a:rPr>
              <a:t>index</a:t>
            </a:r>
            <a:r>
              <a:rPr b="0" i="0" lang="es-CO" sz="1800" u="none" cap="none" strike="noStrike">
                <a:solidFill>
                  <a:srgbClr val="000000"/>
                </a:solidFill>
                <a:latin typeface="Calibri"/>
                <a:ea typeface="Calibri"/>
                <a:cs typeface="Calibri"/>
                <a:sym typeface="Calibri"/>
              </a:rPr>
              <a:t>, lo único que hará es renderizar el archivo HTML </a:t>
            </a:r>
            <a:r>
              <a:rPr b="1" i="0" lang="es-CO" sz="1800" u="none" cap="none" strike="noStrike">
                <a:solidFill>
                  <a:srgbClr val="000000"/>
                </a:solidFill>
                <a:latin typeface="Calibri"/>
                <a:ea typeface="Calibri"/>
                <a:cs typeface="Calibri"/>
                <a:sym typeface="Calibri"/>
              </a:rPr>
              <a:t>firts_app.html</a:t>
            </a:r>
            <a:r>
              <a:rPr b="0" i="0" lang="es-CO" sz="1800" u="none" cap="none" strike="noStrike">
                <a:solidFill>
                  <a:srgbClr val="000000"/>
                </a:solidFill>
                <a:latin typeface="Calibri"/>
                <a:ea typeface="Calibri"/>
                <a:cs typeface="Calibri"/>
                <a:sym typeface="Calibri"/>
              </a:rPr>
              <a:t>, que se encuentra en la carpeta </a:t>
            </a:r>
            <a:r>
              <a:rPr b="1" i="0" lang="es-CO" sz="1800" u="none" cap="none" strike="noStrike">
                <a:solidFill>
                  <a:srgbClr val="000000"/>
                </a:solidFill>
                <a:latin typeface="Calibri"/>
                <a:ea typeface="Calibri"/>
                <a:cs typeface="Calibri"/>
                <a:sym typeface="Calibri"/>
              </a:rPr>
              <a:t>templates</a:t>
            </a:r>
            <a:r>
              <a:rPr b="0" i="0" lang="es-CO" sz="1800" u="none" cap="none" strike="noStrike">
                <a:solidFill>
                  <a:srgbClr val="000000"/>
                </a:solidFill>
                <a:latin typeface="Calibri"/>
                <a:ea typeface="Calibri"/>
                <a:cs typeface="Calibri"/>
                <a:sym typeface="Calibri"/>
              </a:rPr>
              <a:t>.</a:t>
            </a:r>
            <a:endParaRPr b="0" i="0" sz="1600" u="none" cap="none" strike="noStrike">
              <a:solidFill>
                <a:srgbClr val="000000"/>
              </a:solidFill>
              <a:latin typeface="Arial"/>
              <a:ea typeface="Arial"/>
              <a:cs typeface="Arial"/>
              <a:sym typeface="Arial"/>
            </a:endParaRPr>
          </a:p>
          <a:p>
            <a:pPr indent="-1841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285750" lvl="0" marL="285750" marR="0" rtl="0" algn="just">
              <a:lnSpc>
                <a:spcPct val="100000"/>
              </a:lnSpc>
              <a:spcBef>
                <a:spcPts val="0"/>
              </a:spcBef>
              <a:spcAft>
                <a:spcPts val="0"/>
              </a:spcAft>
              <a:buClr>
                <a:srgbClr val="000000"/>
              </a:buClr>
              <a:buSzPts val="1600"/>
              <a:buFont typeface="Arial"/>
              <a:buChar char="•"/>
            </a:pPr>
            <a:r>
              <a:rPr b="0" i="0" lang="es-CO" sz="1800" u="none" cap="none" strike="noStrike">
                <a:solidFill>
                  <a:srgbClr val="000000"/>
                </a:solidFill>
                <a:latin typeface="Calibri"/>
                <a:ea typeface="Calibri"/>
                <a:cs typeface="Calibri"/>
                <a:sym typeface="Calibri"/>
              </a:rPr>
              <a:t>La función run solo para iniciar la aplicación en el servidor donde este script es directamente ejecutado por el interprete de Python, que se garantiza mediante la sentencia if con </a:t>
            </a:r>
            <a:r>
              <a:rPr b="1" i="0" lang="es-CO" sz="1800" u="none" cap="none" strike="noStrike">
                <a:solidFill>
                  <a:srgbClr val="000000"/>
                </a:solidFill>
                <a:latin typeface="Calibri"/>
                <a:ea typeface="Calibri"/>
                <a:cs typeface="Calibri"/>
                <a:sym typeface="Calibri"/>
              </a:rPr>
              <a:t>__name==‘__main__’</a:t>
            </a:r>
            <a:endParaRPr b="1" i="0" sz="1600" u="none" cap="none" strike="noStrike">
              <a:solidFill>
                <a:srgbClr val="000000"/>
              </a:solidFill>
              <a:latin typeface="Arial"/>
              <a:ea typeface="Arial"/>
              <a:cs typeface="Arial"/>
              <a:sym typeface="Arial"/>
            </a:endParaRPr>
          </a:p>
          <a:p>
            <a:pPr indent="-1841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a:p>
            <a:pPr indent="-184150" lvl="0" marL="285750" marR="0" rtl="0" algn="just">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329" name="Google Shape;329;p27"/>
          <p:cNvSpPr txBox="1"/>
          <p:nvPr/>
        </p:nvSpPr>
        <p:spPr>
          <a:xfrm>
            <a:off x="7885568" y="2786659"/>
            <a:ext cx="4306432" cy="2031325"/>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from flask import Flask, render_template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app = Flask(__name__)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@app.route('/’)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def index():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return render_template('first_app.html’)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if __name__ == '__main__’: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app.run(debug=True)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63"/>
          <p:cNvSpPr txBox="1"/>
          <p:nvPr/>
        </p:nvSpPr>
        <p:spPr>
          <a:xfrm>
            <a:off x="289712" y="2891439"/>
            <a:ext cx="10378290" cy="31085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EAB21B"/>
                </a:solidFill>
                <a:latin typeface="Calibri"/>
                <a:ea typeface="Calibri"/>
                <a:cs typeface="Calibri"/>
                <a:sym typeface="Calibri"/>
              </a:rPr>
              <a:t>Faculty: systems engineer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EAB21B"/>
                </a:solidFill>
                <a:latin typeface="Calibri"/>
                <a:ea typeface="Calibri"/>
                <a:cs typeface="Calibri"/>
                <a:sym typeface="Calibri"/>
              </a:rPr>
              <a:t>Course: Deep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EAB21B"/>
                </a:solidFill>
                <a:latin typeface="Calibri"/>
                <a:ea typeface="Calibri"/>
                <a:cs typeface="Calibri"/>
                <a:sym typeface="Calibri"/>
              </a:rPr>
              <a:t>Topic:    Embed a model  of machine learning in a web application ________________________________________________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EAB21B"/>
                </a:solidFill>
                <a:latin typeface="Calibri"/>
                <a:ea typeface="Calibri"/>
                <a:cs typeface="Calibri"/>
                <a:sym typeface="Calibri"/>
              </a:rPr>
              <a:t>Professor:      Luis Fernando Castellanos Guarin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EAB21B"/>
                </a:solidFill>
                <a:latin typeface="Calibri"/>
                <a:ea typeface="Calibri"/>
                <a:cs typeface="Calibri"/>
                <a:sym typeface="Calibri"/>
              </a:rPr>
              <a:t>Email: 	       Luis.castellanosg@usantoto.edu.co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EAB21B"/>
                </a:solidFill>
                <a:latin typeface="Calibri"/>
                <a:ea typeface="Calibri"/>
                <a:cs typeface="Calibri"/>
                <a:sym typeface="Calibri"/>
              </a:rPr>
              <a:t>Phone:           321-4582098</a:t>
            </a:r>
            <a:endParaRPr b="1" i="0" sz="2800" u="none" cap="none" strike="noStrike">
              <a:solidFill>
                <a:srgbClr val="EAB21B"/>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p28"/>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P2.2: creando el first_app.html</a:t>
            </a:r>
            <a:endParaRPr b="0" i="0" sz="1400" u="none" cap="none" strike="noStrike">
              <a:solidFill>
                <a:srgbClr val="000000"/>
              </a:solidFill>
              <a:latin typeface="Arial"/>
              <a:ea typeface="Arial"/>
              <a:cs typeface="Arial"/>
              <a:sym typeface="Arial"/>
            </a:endParaRPr>
          </a:p>
        </p:txBody>
      </p:sp>
      <p:sp>
        <p:nvSpPr>
          <p:cNvPr id="335" name="Google Shape;335;p28"/>
          <p:cNvSpPr txBox="1"/>
          <p:nvPr/>
        </p:nvSpPr>
        <p:spPr>
          <a:xfrm>
            <a:off x="1920550" y="2074679"/>
            <a:ext cx="8350899" cy="3539390"/>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   &lt;html&gt;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     &lt;head&gt;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       &lt;title&gt;USTA-First app flask&lt;/title&gt;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     &lt;/head&gt;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     &lt;body&gt;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       &lt;div&gt;	Hi, this course of Machine learning, this is my first Flask web app!	&lt;hr&gt;	created by: xxxxxxxxx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&lt;/html&gt;</a:t>
            </a:r>
            <a:endParaRPr b="0" i="0" sz="1600" u="none" cap="none" strike="noStrike">
              <a:solidFill>
                <a:srgbClr val="000000"/>
              </a:solidFill>
              <a:latin typeface="Arial"/>
              <a:ea typeface="Arial"/>
              <a:cs typeface="Arial"/>
              <a:sym typeface="Arial"/>
            </a:endParaRPr>
          </a:p>
        </p:txBody>
      </p:sp>
      <p:sp>
        <p:nvSpPr>
          <p:cNvPr id="336" name="Google Shape;336;p28"/>
          <p:cNvSpPr txBox="1"/>
          <p:nvPr/>
        </p:nvSpPr>
        <p:spPr>
          <a:xfrm>
            <a:off x="1276538" y="1404716"/>
            <a:ext cx="369684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Código HTML básico y sencillo de entender.</a:t>
            </a:r>
            <a:endParaRPr b="0" i="0" sz="1400" u="none" cap="none" strike="noStrike">
              <a:solidFill>
                <a:srgbClr val="000000"/>
              </a:solidFill>
              <a:latin typeface="Arial"/>
              <a:ea typeface="Arial"/>
              <a:cs typeface="Arial"/>
              <a:sym typeface="Arial"/>
            </a:endParaRPr>
          </a:p>
        </p:txBody>
      </p:sp>
      <p:sp>
        <p:nvSpPr>
          <p:cNvPr id="337" name="Google Shape;337;p28"/>
          <p:cNvSpPr/>
          <p:nvPr/>
        </p:nvSpPr>
        <p:spPr>
          <a:xfrm>
            <a:off x="5240636" y="1705347"/>
            <a:ext cx="171072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first_app.html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p29"/>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P3: Iniciar la aplicación</a:t>
            </a:r>
            <a:endParaRPr b="0" i="0" sz="1400" u="none" cap="none" strike="noStrike">
              <a:solidFill>
                <a:srgbClr val="000000"/>
              </a:solidFill>
              <a:latin typeface="Arial"/>
              <a:ea typeface="Arial"/>
              <a:cs typeface="Arial"/>
              <a:sym typeface="Arial"/>
            </a:endParaRPr>
          </a:p>
        </p:txBody>
      </p:sp>
      <p:sp>
        <p:nvSpPr>
          <p:cNvPr id="343" name="Google Shape;343;p29"/>
          <p:cNvSpPr txBox="1"/>
          <p:nvPr/>
        </p:nvSpPr>
        <p:spPr>
          <a:xfrm>
            <a:off x="3132498" y="1791455"/>
            <a:ext cx="9059501" cy="338554"/>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Python3 app.py</a:t>
            </a:r>
            <a:endParaRPr b="0" i="0" sz="1600" u="none" cap="none" strike="noStrike">
              <a:solidFill>
                <a:srgbClr val="000000"/>
              </a:solidFill>
              <a:latin typeface="Arial"/>
              <a:ea typeface="Arial"/>
              <a:cs typeface="Arial"/>
              <a:sym typeface="Arial"/>
            </a:endParaRPr>
          </a:p>
        </p:txBody>
      </p:sp>
      <p:sp>
        <p:nvSpPr>
          <p:cNvPr id="344" name="Google Shape;344;p29"/>
          <p:cNvSpPr txBox="1"/>
          <p:nvPr/>
        </p:nvSpPr>
        <p:spPr>
          <a:xfrm>
            <a:off x="1422608" y="1197489"/>
            <a:ext cx="10769391"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Desde la </a:t>
            </a:r>
            <a:r>
              <a:rPr b="1" i="0" lang="es-CO" sz="1400" u="none" cap="none" strike="noStrike">
                <a:solidFill>
                  <a:srgbClr val="000000"/>
                </a:solidFill>
                <a:latin typeface="Arial"/>
                <a:ea typeface="Arial"/>
                <a:cs typeface="Arial"/>
                <a:sym typeface="Arial"/>
              </a:rPr>
              <a:t>terminal</a:t>
            </a:r>
            <a:r>
              <a:rPr b="0" i="0" lang="es-CO" sz="1400" u="none" cap="none" strike="noStrike">
                <a:solidFill>
                  <a:srgbClr val="000000"/>
                </a:solidFill>
                <a:latin typeface="Arial"/>
                <a:ea typeface="Arial"/>
                <a:cs typeface="Arial"/>
                <a:sym typeface="Arial"/>
              </a:rPr>
              <a:t>  nos ubicamos en la carpeta </a:t>
            </a:r>
            <a:r>
              <a:rPr b="1" i="0" lang="es-CO" sz="1400" u="none" cap="none" strike="noStrike">
                <a:solidFill>
                  <a:srgbClr val="000000"/>
                </a:solidFill>
                <a:latin typeface="Calibri"/>
                <a:ea typeface="Calibri"/>
                <a:cs typeface="Calibri"/>
                <a:sym typeface="Calibri"/>
              </a:rPr>
              <a:t>flask_app_1/</a:t>
            </a:r>
            <a:r>
              <a:rPr b="0" i="0" lang="es-CO" sz="1400" u="none" cap="none" strike="noStrike">
                <a:solidFill>
                  <a:srgbClr val="000000"/>
                </a:solidFill>
                <a:latin typeface="Arial"/>
                <a:ea typeface="Arial"/>
                <a:cs typeface="Arial"/>
                <a:sym typeface="Arial"/>
              </a:rPr>
              <a:t> y ejecutamos el siguiente código (tener presente ejecutar desde el ambiente de Python versión 3, que es donde tenemos instalado el </a:t>
            </a:r>
            <a:r>
              <a:rPr b="1" i="0" lang="es-CO" sz="1400" u="none" cap="none" strike="noStrike">
                <a:solidFill>
                  <a:srgbClr val="000000"/>
                </a:solidFill>
                <a:latin typeface="Arial"/>
                <a:ea typeface="Arial"/>
                <a:cs typeface="Arial"/>
                <a:sym typeface="Arial"/>
              </a:rPr>
              <a:t>framewok</a:t>
            </a: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45" name="Google Shape;345;p29"/>
          <p:cNvSpPr txBox="1"/>
          <p:nvPr/>
        </p:nvSpPr>
        <p:spPr>
          <a:xfrm>
            <a:off x="7487369" y="3941455"/>
            <a:ext cx="3123292" cy="4000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s-CO" sz="2000" u="none" cap="none" strike="noStrike">
                <a:solidFill>
                  <a:srgbClr val="000000"/>
                </a:solidFill>
                <a:latin typeface="Arial"/>
                <a:ea typeface="Arial"/>
                <a:cs typeface="Arial"/>
                <a:sym typeface="Arial"/>
              </a:rPr>
              <a:t>http://127.0.0.1:5000</a:t>
            </a:r>
            <a:endParaRPr b="1" i="0" sz="1800" u="none" cap="none" strike="noStrike">
              <a:solidFill>
                <a:srgbClr val="000000"/>
              </a:solidFill>
              <a:latin typeface="Arial"/>
              <a:ea typeface="Arial"/>
              <a:cs typeface="Arial"/>
              <a:sym typeface="Arial"/>
            </a:endParaRPr>
          </a:p>
        </p:txBody>
      </p:sp>
      <p:pic>
        <p:nvPicPr>
          <p:cNvPr id="346" name="Google Shape;346;p29"/>
          <p:cNvPicPr preferRelativeResize="0"/>
          <p:nvPr/>
        </p:nvPicPr>
        <p:blipFill rotWithShape="1">
          <a:blip r:embed="rId4">
            <a:alphaModFix/>
          </a:blip>
          <a:srcRect b="0" l="0" r="0" t="0"/>
          <a:stretch/>
        </p:blipFill>
        <p:spPr>
          <a:xfrm>
            <a:off x="1282190" y="2288165"/>
            <a:ext cx="5525113" cy="4117441"/>
          </a:xfrm>
          <a:prstGeom prst="rect">
            <a:avLst/>
          </a:prstGeom>
          <a:noFill/>
          <a:ln cap="flat" cmpd="sng" w="9525">
            <a:solidFill>
              <a:schemeClr val="dk1"/>
            </a:solidFill>
            <a:prstDash val="solid"/>
            <a:round/>
            <a:headEnd len="sm" w="sm" type="none"/>
            <a:tailEnd len="sm" w="sm" type="none"/>
          </a:ln>
        </p:spPr>
      </p:pic>
      <p:sp>
        <p:nvSpPr>
          <p:cNvPr id="347" name="Google Shape;347;p29"/>
          <p:cNvSpPr txBox="1"/>
          <p:nvPr/>
        </p:nvSpPr>
        <p:spPr>
          <a:xfrm>
            <a:off x="7185051" y="2738729"/>
            <a:ext cx="426758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Recordemos que nuestras Raspberry son perfectas para crear un “servidor casero” </a:t>
            </a:r>
            <a:endParaRPr b="0" i="0" sz="1400" u="none" cap="none" strike="noStrike">
              <a:solidFill>
                <a:srgbClr val="000000"/>
              </a:solidFill>
              <a:latin typeface="Arial"/>
              <a:ea typeface="Arial"/>
              <a:cs typeface="Arial"/>
              <a:sym typeface="Arial"/>
            </a:endParaRPr>
          </a:p>
        </p:txBody>
      </p:sp>
      <p:sp>
        <p:nvSpPr>
          <p:cNvPr id="348" name="Google Shape;348;p29"/>
          <p:cNvSpPr txBox="1"/>
          <p:nvPr/>
        </p:nvSpPr>
        <p:spPr>
          <a:xfrm>
            <a:off x="1282190" y="6563762"/>
            <a:ext cx="629691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FF0000"/>
                </a:solidFill>
                <a:latin typeface="Arial"/>
                <a:ea typeface="Arial"/>
                <a:cs typeface="Arial"/>
                <a:sym typeface="Arial"/>
              </a:rPr>
              <a:t>Para detener el servidor solo basta presionar “ctrl+c” desde la terminal.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30"/>
          <p:cNvSpPr txBox="1"/>
          <p:nvPr/>
        </p:nvSpPr>
        <p:spPr>
          <a:xfrm>
            <a:off x="1496502" y="457755"/>
            <a:ext cx="753885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0D5274"/>
                </a:solidFill>
                <a:latin typeface="Calibri"/>
                <a:ea typeface="Calibri"/>
                <a:cs typeface="Calibri"/>
                <a:sym typeface="Calibri"/>
              </a:rPr>
              <a:t>P4.1: Mejorando la aplicación (formularios)</a:t>
            </a:r>
            <a:endParaRPr b="0" i="0" sz="1400" u="none" cap="none" strike="noStrike">
              <a:solidFill>
                <a:srgbClr val="000000"/>
              </a:solidFill>
              <a:latin typeface="Arial"/>
              <a:ea typeface="Arial"/>
              <a:cs typeface="Arial"/>
              <a:sym typeface="Arial"/>
            </a:endParaRPr>
          </a:p>
        </p:txBody>
      </p:sp>
      <p:sp>
        <p:nvSpPr>
          <p:cNvPr id="354" name="Google Shape;354;p30"/>
          <p:cNvSpPr txBox="1"/>
          <p:nvPr/>
        </p:nvSpPr>
        <p:spPr>
          <a:xfrm>
            <a:off x="1302728" y="1323037"/>
            <a:ext cx="1088927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Necesitaremos la librería </a:t>
            </a:r>
            <a:r>
              <a:rPr b="1" i="0" lang="es-CO" sz="1400" u="none" cap="none" strike="noStrike">
                <a:solidFill>
                  <a:srgbClr val="000000"/>
                </a:solidFill>
                <a:latin typeface="Arial"/>
                <a:ea typeface="Arial"/>
                <a:cs typeface="Arial"/>
                <a:sym typeface="Arial"/>
              </a:rPr>
              <a:t>WTForm</a:t>
            </a:r>
            <a:r>
              <a:rPr b="0" i="0" lang="es-CO" sz="1400" u="none" cap="none" strike="noStrike">
                <a:solidFill>
                  <a:srgbClr val="000000"/>
                </a:solidFill>
                <a:latin typeface="Arial"/>
                <a:ea typeface="Arial"/>
                <a:cs typeface="Arial"/>
                <a:sym typeface="Arial"/>
              </a:rPr>
              <a:t> (</a:t>
            </a:r>
            <a:r>
              <a:rPr b="0" i="0" lang="es-CO" sz="1400" u="sng" cap="none" strike="noStrike">
                <a:solidFill>
                  <a:srgbClr val="000000"/>
                </a:solidFill>
                <a:latin typeface="Arial"/>
                <a:ea typeface="Arial"/>
                <a:cs typeface="Arial"/>
                <a:sym typeface="Arial"/>
                <a:hlinkClick r:id="rId4"/>
              </a:rPr>
              <a:t>https://wtforms.readthedocs.io/en/latest/</a:t>
            </a:r>
            <a:r>
              <a:rPr b="0" i="0" lang="es-CO"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Nos permitirá usar formularios en nuestras aplicaciones web de </a:t>
            </a:r>
            <a:r>
              <a:rPr b="1" i="0" lang="es-CO" sz="1400" u="none" cap="none" strike="noStrike">
                <a:solidFill>
                  <a:srgbClr val="000000"/>
                </a:solidFill>
                <a:latin typeface="Arial"/>
                <a:ea typeface="Arial"/>
                <a:cs typeface="Arial"/>
                <a:sym typeface="Arial"/>
              </a:rPr>
              <a:t>flask:</a:t>
            </a:r>
            <a:endParaRPr b="0" i="0" sz="1400" u="none" cap="none" strike="noStrike">
              <a:solidFill>
                <a:srgbClr val="000000"/>
              </a:solidFill>
              <a:latin typeface="Arial"/>
              <a:ea typeface="Arial"/>
              <a:cs typeface="Arial"/>
              <a:sym typeface="Arial"/>
            </a:endParaRPr>
          </a:p>
        </p:txBody>
      </p:sp>
      <p:pic>
        <p:nvPicPr>
          <p:cNvPr id="355" name="Google Shape;355;p30"/>
          <p:cNvPicPr preferRelativeResize="0"/>
          <p:nvPr/>
        </p:nvPicPr>
        <p:blipFill rotWithShape="1">
          <a:blip r:embed="rId5">
            <a:alphaModFix/>
          </a:blip>
          <a:srcRect b="0" l="0" r="0" t="0"/>
          <a:stretch/>
        </p:blipFill>
        <p:spPr>
          <a:xfrm>
            <a:off x="1496502" y="2279069"/>
            <a:ext cx="4263871" cy="2299862"/>
          </a:xfrm>
          <a:prstGeom prst="rect">
            <a:avLst/>
          </a:prstGeom>
          <a:noFill/>
          <a:ln>
            <a:noFill/>
          </a:ln>
          <a:effectLst>
            <a:outerShdw blurRad="190500" rotWithShape="0" algn="tl">
              <a:srgbClr val="000000">
                <a:alpha val="67450"/>
              </a:srgbClr>
            </a:outerShdw>
          </a:effectLst>
        </p:spPr>
      </p:pic>
      <p:pic>
        <p:nvPicPr>
          <p:cNvPr id="356" name="Google Shape;356;p30"/>
          <p:cNvPicPr preferRelativeResize="0"/>
          <p:nvPr/>
        </p:nvPicPr>
        <p:blipFill rotWithShape="1">
          <a:blip r:embed="rId6">
            <a:alphaModFix/>
          </a:blip>
          <a:srcRect b="0" l="0" r="0" t="0"/>
          <a:stretch/>
        </p:blipFill>
        <p:spPr>
          <a:xfrm>
            <a:off x="4732321" y="4921335"/>
            <a:ext cx="5629275" cy="1133475"/>
          </a:xfrm>
          <a:prstGeom prst="rect">
            <a:avLst/>
          </a:prstGeom>
          <a:noFill/>
          <a:ln>
            <a:noFill/>
          </a:ln>
          <a:effectLst>
            <a:outerShdw blurRad="190500" rotWithShape="0" algn="tl">
              <a:srgbClr val="000000">
                <a:alpha val="67450"/>
              </a:srgbClr>
            </a:outerShdw>
          </a:effectLst>
        </p:spPr>
      </p:pic>
      <p:cxnSp>
        <p:nvCxnSpPr>
          <p:cNvPr id="357" name="Google Shape;357;p30"/>
          <p:cNvCxnSpPr/>
          <p:nvPr/>
        </p:nvCxnSpPr>
        <p:spPr>
          <a:xfrm>
            <a:off x="2315836" y="4408242"/>
            <a:ext cx="2325900" cy="1133400"/>
          </a:xfrm>
          <a:prstGeom prst="bentConnector3">
            <a:avLst>
              <a:gd fmla="val 50000" name="adj1"/>
            </a:avLst>
          </a:prstGeom>
          <a:noFill/>
          <a:ln cap="flat" cmpd="sng" w="38100">
            <a:solidFill>
              <a:schemeClr val="dk1"/>
            </a:solidFill>
            <a:prstDash val="solid"/>
            <a:round/>
            <a:headEnd len="sm" w="sm" type="none"/>
            <a:tailEnd len="med" w="med" type="triangle"/>
          </a:ln>
          <a:effectLst>
            <a:outerShdw blurRad="40000" rotWithShape="0" dir="5400000" dist="23000">
              <a:srgbClr val="000000">
                <a:alpha val="32549"/>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31"/>
          <p:cNvSpPr txBox="1"/>
          <p:nvPr/>
        </p:nvSpPr>
        <p:spPr>
          <a:xfrm>
            <a:off x="1496502" y="457755"/>
            <a:ext cx="753885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0D5274"/>
                </a:solidFill>
                <a:latin typeface="Calibri"/>
                <a:ea typeface="Calibri"/>
                <a:cs typeface="Calibri"/>
                <a:sym typeface="Calibri"/>
              </a:rPr>
              <a:t>P4.1: Mejorando la aplicación (formularios)</a:t>
            </a:r>
            <a:endParaRPr b="0" i="0" sz="1400" u="none" cap="none" strike="noStrike">
              <a:solidFill>
                <a:srgbClr val="000000"/>
              </a:solidFill>
              <a:latin typeface="Arial"/>
              <a:ea typeface="Arial"/>
              <a:cs typeface="Arial"/>
              <a:sym typeface="Arial"/>
            </a:endParaRPr>
          </a:p>
        </p:txBody>
      </p:sp>
      <p:sp>
        <p:nvSpPr>
          <p:cNvPr id="363" name="Google Shape;363;p31"/>
          <p:cNvSpPr txBox="1"/>
          <p:nvPr/>
        </p:nvSpPr>
        <p:spPr>
          <a:xfrm>
            <a:off x="3841101" y="1613389"/>
            <a:ext cx="8350899" cy="338554"/>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Sudo pip3 install wtforms</a:t>
            </a:r>
            <a:endParaRPr b="0" i="0" sz="1600" u="none" cap="none" strike="noStrike">
              <a:solidFill>
                <a:srgbClr val="000000"/>
              </a:solidFill>
              <a:latin typeface="Arial"/>
              <a:ea typeface="Arial"/>
              <a:cs typeface="Arial"/>
              <a:sym typeface="Arial"/>
            </a:endParaRPr>
          </a:p>
        </p:txBody>
      </p:sp>
      <p:sp>
        <p:nvSpPr>
          <p:cNvPr id="364" name="Google Shape;364;p31"/>
          <p:cNvSpPr txBox="1"/>
          <p:nvPr/>
        </p:nvSpPr>
        <p:spPr>
          <a:xfrm>
            <a:off x="1198076" y="1168405"/>
            <a:ext cx="10993924"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La librería </a:t>
            </a:r>
            <a:r>
              <a:rPr b="1" i="0" lang="es-CO" sz="1400" u="none" cap="none" strike="noStrike">
                <a:solidFill>
                  <a:srgbClr val="000000"/>
                </a:solidFill>
                <a:latin typeface="Arial"/>
                <a:ea typeface="Arial"/>
                <a:cs typeface="Arial"/>
                <a:sym typeface="Arial"/>
              </a:rPr>
              <a:t>WTForm</a:t>
            </a:r>
            <a:r>
              <a:rPr b="0" i="0" lang="es-CO" sz="1400" u="none" cap="none" strike="noStrike">
                <a:solidFill>
                  <a:srgbClr val="000000"/>
                </a:solidFill>
                <a:latin typeface="Arial"/>
                <a:ea typeface="Arial"/>
                <a:cs typeface="Arial"/>
                <a:sym typeface="Arial"/>
              </a:rPr>
              <a:t> la instalaremos ejecutando el siguiente código desde la consola/terminal :</a:t>
            </a:r>
            <a:endParaRPr b="0" i="0" sz="1400" u="none" cap="none" strike="noStrike">
              <a:solidFill>
                <a:srgbClr val="000000"/>
              </a:solidFill>
              <a:latin typeface="Arial"/>
              <a:ea typeface="Arial"/>
              <a:cs typeface="Arial"/>
              <a:sym typeface="Arial"/>
            </a:endParaRPr>
          </a:p>
        </p:txBody>
      </p:sp>
      <p:pic>
        <p:nvPicPr>
          <p:cNvPr id="365" name="Google Shape;365;p31"/>
          <p:cNvPicPr preferRelativeResize="0"/>
          <p:nvPr/>
        </p:nvPicPr>
        <p:blipFill rotWithShape="1">
          <a:blip r:embed="rId4">
            <a:alphaModFix/>
          </a:blip>
          <a:srcRect b="0" l="0" r="0" t="0"/>
          <a:stretch/>
        </p:blipFill>
        <p:spPr>
          <a:xfrm>
            <a:off x="3007670" y="2385554"/>
            <a:ext cx="7660330" cy="1622749"/>
          </a:xfrm>
          <a:prstGeom prst="rect">
            <a:avLst/>
          </a:prstGeom>
          <a:noFill/>
          <a:ln>
            <a:noFill/>
          </a:ln>
        </p:spPr>
      </p:pic>
      <p:sp>
        <p:nvSpPr>
          <p:cNvPr id="366" name="Google Shape;366;p31"/>
          <p:cNvSpPr txBox="1"/>
          <p:nvPr/>
        </p:nvSpPr>
        <p:spPr>
          <a:xfrm>
            <a:off x="1198076" y="4296200"/>
            <a:ext cx="9144000" cy="246217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la carpeta compartida de drive tenemos una subcarpeta denominada </a:t>
            </a:r>
            <a:r>
              <a:rPr b="1" i="0" lang="es-CO" sz="1400" u="none" cap="none" strike="noStrike">
                <a:solidFill>
                  <a:srgbClr val="000000"/>
                </a:solidFill>
                <a:latin typeface="Calibri"/>
                <a:ea typeface="Calibri"/>
                <a:cs typeface="Calibri"/>
                <a:sym typeface="Calibri"/>
              </a:rPr>
              <a:t>flask_app_2,</a:t>
            </a:r>
            <a:r>
              <a:rPr b="0" i="0" lang="es-CO" sz="1400" u="none" cap="none" strike="noStrike">
                <a:solidFill>
                  <a:srgbClr val="000000"/>
                </a:solidFill>
                <a:latin typeface="Arial"/>
                <a:ea typeface="Arial"/>
                <a:cs typeface="Arial"/>
                <a:sym typeface="Arial"/>
              </a:rPr>
              <a:t> con la siguiente distribución de carpetas y archivos: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Calibri"/>
                <a:ea typeface="Calibri"/>
                <a:cs typeface="Calibri"/>
                <a:sym typeface="Calibri"/>
              </a:rPr>
              <a:t>flask_app_2/</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00B050"/>
                </a:solidFill>
                <a:latin typeface="Calibri"/>
                <a:ea typeface="Calibri"/>
                <a:cs typeface="Calibri"/>
                <a:sym typeface="Calibri"/>
              </a:rPr>
              <a:t>      </a:t>
            </a:r>
            <a:r>
              <a:rPr b="0" i="0" lang="es-CO" sz="1400" u="none" cap="none" strike="noStrike">
                <a:solidFill>
                  <a:srgbClr val="00B050"/>
                </a:solidFill>
                <a:latin typeface="Calibri"/>
                <a:ea typeface="Calibri"/>
                <a:cs typeface="Calibri"/>
                <a:sym typeface="Calibri"/>
              </a:rPr>
              <a:t>app.py</a:t>
            </a:r>
            <a:endParaRPr b="0" i="0" sz="1400" u="none" cap="none" strike="noStrike">
              <a:solidFill>
                <a:srgbClr val="00B05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Calibri"/>
                <a:ea typeface="Calibri"/>
                <a:cs typeface="Calibri"/>
                <a:sym typeface="Calibri"/>
              </a:rPr>
              <a:t>      static/</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00B050"/>
                </a:solidFill>
                <a:latin typeface="Calibri"/>
                <a:ea typeface="Calibri"/>
                <a:cs typeface="Calibri"/>
                <a:sym typeface="Calibri"/>
              </a:rPr>
              <a:t>          styles.css</a:t>
            </a:r>
            <a:endParaRPr b="0" i="0" sz="1400" u="none" cap="none" strike="noStrike">
              <a:solidFill>
                <a:srgbClr val="00B05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Calibri"/>
                <a:ea typeface="Calibri"/>
                <a:cs typeface="Calibri"/>
                <a:sym typeface="Calibri"/>
              </a:rPr>
              <a:t>      templates/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Calibri"/>
                <a:ea typeface="Calibri"/>
                <a:cs typeface="Calibri"/>
                <a:sym typeface="Calibri"/>
              </a:rPr>
              <a:t>           </a:t>
            </a:r>
            <a:r>
              <a:rPr b="0" i="0" lang="es-CO" sz="1400" u="none" cap="none" strike="noStrike">
                <a:solidFill>
                  <a:srgbClr val="00B050"/>
                </a:solidFill>
                <a:latin typeface="Calibri"/>
                <a:ea typeface="Calibri"/>
                <a:cs typeface="Calibri"/>
                <a:sym typeface="Calibri"/>
              </a:rPr>
              <a:t>_formhelpers.html</a:t>
            </a:r>
            <a:endParaRPr b="0" i="0" sz="1400" u="none" cap="none" strike="noStrike">
              <a:solidFill>
                <a:srgbClr val="00B05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00B050"/>
                </a:solidFill>
                <a:latin typeface="Calibri"/>
                <a:ea typeface="Calibri"/>
                <a:cs typeface="Calibri"/>
                <a:sym typeface="Calibri"/>
              </a:rPr>
              <a:t>           second_app.html</a:t>
            </a:r>
            <a:endParaRPr b="0" i="0" sz="1400" u="none" cap="none" strike="noStrike">
              <a:solidFill>
                <a:srgbClr val="00B05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s-CO" sz="1400" u="none" cap="none" strike="noStrike">
                <a:solidFill>
                  <a:srgbClr val="00B050"/>
                </a:solidFill>
                <a:latin typeface="Calibri"/>
                <a:ea typeface="Calibri"/>
                <a:cs typeface="Calibri"/>
                <a:sym typeface="Calibri"/>
              </a:rPr>
              <a:t>           hello.html</a:t>
            </a:r>
            <a:endParaRPr b="0" i="0" sz="1400" u="none" cap="none" strike="noStrike">
              <a:solidFill>
                <a:srgbClr val="00B05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32"/>
          <p:cNvSpPr txBox="1"/>
          <p:nvPr/>
        </p:nvSpPr>
        <p:spPr>
          <a:xfrm>
            <a:off x="1496502" y="457755"/>
            <a:ext cx="753885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0D5274"/>
                </a:solidFill>
                <a:latin typeface="Calibri"/>
                <a:ea typeface="Calibri"/>
                <a:cs typeface="Calibri"/>
                <a:sym typeface="Calibri"/>
              </a:rPr>
              <a:t>P4.1: Mejorando la aplicación (formularios)</a:t>
            </a:r>
            <a:endParaRPr b="0" i="0" sz="1400" u="none" cap="none" strike="noStrike">
              <a:solidFill>
                <a:srgbClr val="000000"/>
              </a:solidFill>
              <a:latin typeface="Arial"/>
              <a:ea typeface="Arial"/>
              <a:cs typeface="Arial"/>
              <a:sym typeface="Arial"/>
            </a:endParaRPr>
          </a:p>
        </p:txBody>
      </p:sp>
      <p:sp>
        <p:nvSpPr>
          <p:cNvPr id="372" name="Google Shape;372;p32"/>
          <p:cNvSpPr txBox="1"/>
          <p:nvPr/>
        </p:nvSpPr>
        <p:spPr>
          <a:xfrm>
            <a:off x="1186868" y="1380351"/>
            <a:ext cx="1100513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Nueva versión del </a:t>
            </a:r>
            <a:r>
              <a:rPr b="1" i="0" lang="es-CO" sz="1400" u="none" cap="none" strike="noStrike">
                <a:solidFill>
                  <a:srgbClr val="000000"/>
                </a:solidFill>
                <a:latin typeface="Arial"/>
                <a:ea typeface="Arial"/>
                <a:cs typeface="Arial"/>
                <a:sym typeface="Arial"/>
              </a:rPr>
              <a:t>app.py </a:t>
            </a:r>
            <a:r>
              <a:rPr b="0" i="0" lang="es-CO" sz="1400" u="none" cap="none" strike="noStrike">
                <a:solidFill>
                  <a:srgbClr val="000000"/>
                </a:solidFill>
                <a:latin typeface="Arial"/>
                <a:ea typeface="Arial"/>
                <a:cs typeface="Arial"/>
                <a:sym typeface="Arial"/>
              </a:rPr>
              <a:t>que nos permitirá que las dos paginas HTML interactúen (</a:t>
            </a:r>
            <a:r>
              <a:rPr b="1" i="0" lang="es-CO" sz="1400" u="none" cap="none" strike="noStrike">
                <a:solidFill>
                  <a:srgbClr val="000000"/>
                </a:solidFill>
                <a:latin typeface="Arial"/>
                <a:ea typeface="Arial"/>
                <a:cs typeface="Arial"/>
                <a:sym typeface="Arial"/>
              </a:rPr>
              <a:t>second_page.html</a:t>
            </a:r>
            <a:r>
              <a:rPr b="0" i="0" lang="es-CO" sz="1400" u="none" cap="none" strike="noStrike">
                <a:solidFill>
                  <a:srgbClr val="000000"/>
                </a:solidFill>
                <a:latin typeface="Arial"/>
                <a:ea typeface="Arial"/>
                <a:cs typeface="Arial"/>
                <a:sym typeface="Arial"/>
              </a:rPr>
              <a:t> y </a:t>
            </a:r>
            <a:r>
              <a:rPr b="1" i="0" lang="es-CO" sz="1400" u="none" cap="none" strike="noStrike">
                <a:solidFill>
                  <a:srgbClr val="000000"/>
                </a:solidFill>
                <a:latin typeface="Arial"/>
                <a:ea typeface="Arial"/>
                <a:cs typeface="Arial"/>
                <a:sym typeface="Arial"/>
              </a:rPr>
              <a:t>hello.html</a:t>
            </a:r>
            <a:r>
              <a:rPr b="0" i="0" lang="es-CO" sz="1400" u="none" cap="none" strike="noStrike">
                <a:solidFill>
                  <a:srgbClr val="000000"/>
                </a:solidFill>
                <a:latin typeface="Arial"/>
                <a:ea typeface="Arial"/>
                <a:cs typeface="Arial"/>
                <a:sym typeface="Arial"/>
              </a:rPr>
              <a:t>) usando el método </a:t>
            </a:r>
            <a:r>
              <a:rPr b="1" i="0" lang="es-CO" sz="1400" u="none" cap="none" strike="noStrike">
                <a:solidFill>
                  <a:srgbClr val="000000"/>
                </a:solidFill>
                <a:latin typeface="Arial"/>
                <a:ea typeface="Arial"/>
                <a:cs typeface="Arial"/>
                <a:sym typeface="Arial"/>
              </a:rPr>
              <a:t>POST</a:t>
            </a:r>
            <a:r>
              <a:rPr b="0" i="0" lang="es-CO" sz="1400" u="none" cap="none" strike="noStrike">
                <a:solidFill>
                  <a:srgbClr val="000000"/>
                </a:solidFill>
                <a:latin typeface="Arial"/>
                <a:ea typeface="Arial"/>
                <a:cs typeface="Arial"/>
                <a:sym typeface="Arial"/>
              </a:rPr>
              <a:t> y por ultimo usamos el argumento </a:t>
            </a:r>
            <a:r>
              <a:rPr b="1" i="0" lang="es-CO" sz="1400" u="none" cap="none" strike="noStrike">
                <a:solidFill>
                  <a:srgbClr val="000000"/>
                </a:solidFill>
                <a:latin typeface="Arial"/>
                <a:ea typeface="Arial"/>
                <a:cs typeface="Arial"/>
                <a:sym typeface="Arial"/>
              </a:rPr>
              <a:t>debug=true</a:t>
            </a:r>
            <a:r>
              <a:rPr b="0" i="0" lang="es-CO" sz="1400" u="none" cap="none" strike="noStrike">
                <a:solidFill>
                  <a:srgbClr val="000000"/>
                </a:solidFill>
                <a:latin typeface="Arial"/>
                <a:ea typeface="Arial"/>
                <a:cs typeface="Arial"/>
                <a:sym typeface="Arial"/>
              </a:rPr>
              <a:t>, muy útil para desarrollar aplicaciones web. </a:t>
            </a:r>
            <a:endParaRPr b="0" i="0" sz="1400" u="none" cap="none" strike="noStrike">
              <a:solidFill>
                <a:srgbClr val="000000"/>
              </a:solidFill>
              <a:latin typeface="Arial"/>
              <a:ea typeface="Arial"/>
              <a:cs typeface="Arial"/>
              <a:sym typeface="Arial"/>
            </a:endParaRPr>
          </a:p>
        </p:txBody>
      </p:sp>
      <p:sp>
        <p:nvSpPr>
          <p:cNvPr id="373" name="Google Shape;373;p32"/>
          <p:cNvSpPr/>
          <p:nvPr/>
        </p:nvSpPr>
        <p:spPr>
          <a:xfrm>
            <a:off x="1186869" y="2241392"/>
            <a:ext cx="7957131" cy="4616608"/>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from flask import Flask, render_template, request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from wtforms import Form, TextAreaField, validators</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app = Flask(__name__)</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class HelloForm(Form):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    sayhello = TextAreaField('',[validators.DataRequired()])</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@app.route('/’)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def index():</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    form = HelloForm(request.form)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    return render_template('first_app.html', form=form)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@app.route('/hello', methods=['POST’])</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def hello():</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    form = HelloForm(request.form)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    if request.method == 'POST' and form.validate():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        name = request.form['sayhello’]</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        return render_template('hello.html', name=name)</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    return render_template('first_app.html', form=form)</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if __name__ == '__main__’:</a:t>
            </a:r>
            <a:endParaRPr b="0" i="0" sz="12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    app.run(debug=True)</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77" name="Shape 377"/>
        <p:cNvGrpSpPr/>
        <p:nvPr/>
      </p:nvGrpSpPr>
      <p:grpSpPr>
        <a:xfrm>
          <a:off x="0" y="0"/>
          <a:ext cx="0" cy="0"/>
          <a:chOff x="0" y="0"/>
          <a:chExt cx="0" cy="0"/>
        </a:xfrm>
      </p:grpSpPr>
      <p:sp>
        <p:nvSpPr>
          <p:cNvPr id="378" name="Google Shape;378;p33"/>
          <p:cNvSpPr txBox="1"/>
          <p:nvPr/>
        </p:nvSpPr>
        <p:spPr>
          <a:xfrm>
            <a:off x="1496502" y="457755"/>
            <a:ext cx="753885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0D5274"/>
                </a:solidFill>
                <a:latin typeface="Calibri"/>
                <a:ea typeface="Calibri"/>
                <a:cs typeface="Calibri"/>
                <a:sym typeface="Calibri"/>
              </a:rPr>
              <a:t>P4.2: implementar macro del motor JINJA2.</a:t>
            </a:r>
            <a:endParaRPr b="0" i="0" sz="1400" u="none" cap="none" strike="noStrike">
              <a:solidFill>
                <a:srgbClr val="000000"/>
              </a:solidFill>
              <a:latin typeface="Arial"/>
              <a:ea typeface="Arial"/>
              <a:cs typeface="Arial"/>
              <a:sym typeface="Arial"/>
            </a:endParaRPr>
          </a:p>
        </p:txBody>
      </p:sp>
      <p:sp>
        <p:nvSpPr>
          <p:cNvPr id="379" name="Google Shape;379;p33"/>
          <p:cNvSpPr txBox="1"/>
          <p:nvPr/>
        </p:nvSpPr>
        <p:spPr>
          <a:xfrm>
            <a:off x="1189022" y="1305536"/>
            <a:ext cx="11002978" cy="20312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Jinja 2 </a:t>
            </a:r>
            <a:r>
              <a:rPr b="0" i="0" lang="es-CO" sz="1400" u="none" cap="none" strike="noStrike">
                <a:solidFill>
                  <a:srgbClr val="000000"/>
                </a:solidFill>
                <a:latin typeface="Arial"/>
                <a:ea typeface="Arial"/>
                <a:cs typeface="Arial"/>
                <a:sym typeface="Arial"/>
              </a:rPr>
              <a:t>es un motor de plantillas para Python: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Permite al desarrollador producir páginas web, que contienen, por ejemplo, código html base y marcadores de posición para que Jinja 2 los llene.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Basado en el sistema de plantillas de </a:t>
            </a:r>
            <a:r>
              <a:rPr b="1" i="0" lang="es-CO" sz="1400" u="none" cap="none" strike="noStrike">
                <a:solidFill>
                  <a:srgbClr val="000000"/>
                </a:solidFill>
                <a:latin typeface="Arial"/>
                <a:ea typeface="Arial"/>
                <a:cs typeface="Arial"/>
                <a:sym typeface="Arial"/>
              </a:rPr>
              <a:t>Django</a:t>
            </a:r>
            <a:r>
              <a:rPr b="0" i="0" lang="es-CO" sz="1400" u="none" cap="none" strike="noStrike">
                <a:solidFill>
                  <a:srgbClr val="000000"/>
                </a:solidFill>
                <a:latin typeface="Arial"/>
                <a:ea typeface="Arial"/>
                <a:cs typeface="Arial"/>
                <a:sym typeface="Arial"/>
              </a:rPr>
              <a:t>, </a:t>
            </a:r>
            <a:r>
              <a:rPr b="1" i="0" lang="es-CO" sz="1400" u="none" cap="none" strike="noStrike">
                <a:solidFill>
                  <a:srgbClr val="000000"/>
                </a:solidFill>
                <a:latin typeface="Arial"/>
                <a:ea typeface="Arial"/>
                <a:cs typeface="Arial"/>
                <a:sym typeface="Arial"/>
              </a:rPr>
              <a:t>Jinja</a:t>
            </a:r>
            <a:r>
              <a:rPr b="0" i="0" lang="es-CO" sz="1400" u="none" cap="none" strike="noStrike">
                <a:solidFill>
                  <a:srgbClr val="000000"/>
                </a:solidFill>
                <a:latin typeface="Arial"/>
                <a:ea typeface="Arial"/>
                <a:cs typeface="Arial"/>
                <a:sym typeface="Arial"/>
              </a:rPr>
              <a:t> es uno de los más utilizados, ya que permite a los desarrolladores usar conceptos poderosos como </a:t>
            </a:r>
            <a:r>
              <a:rPr b="1" i="0" lang="es-CO" sz="1400" u="none" cap="none" strike="noStrike">
                <a:solidFill>
                  <a:srgbClr val="000000"/>
                </a:solidFill>
                <a:latin typeface="Arial"/>
                <a:ea typeface="Arial"/>
                <a:cs typeface="Arial"/>
                <a:sym typeface="Arial"/>
              </a:rPr>
              <a:t>sandboxing</a:t>
            </a:r>
            <a:r>
              <a:rPr b="0" i="0" lang="es-CO" sz="1400" u="none" cap="none" strike="noStrike">
                <a:solidFill>
                  <a:srgbClr val="000000"/>
                </a:solidFill>
                <a:latin typeface="Arial"/>
                <a:ea typeface="Arial"/>
                <a:cs typeface="Arial"/>
                <a:sym typeface="Arial"/>
              </a:rPr>
              <a:t> y </a:t>
            </a:r>
            <a:r>
              <a:rPr b="1" i="0" lang="es-CO" sz="1400" u="none" cap="none" strike="noStrike">
                <a:solidFill>
                  <a:srgbClr val="000000"/>
                </a:solidFill>
                <a:latin typeface="Arial"/>
                <a:ea typeface="Arial"/>
                <a:cs typeface="Arial"/>
                <a:sym typeface="Arial"/>
              </a:rPr>
              <a:t>herencia</a:t>
            </a:r>
            <a:r>
              <a:rPr b="0" i="0" lang="es-CO" sz="1400" u="none" cap="none" strike="noStrike">
                <a:solidFill>
                  <a:srgbClr val="000000"/>
                </a:solidFill>
                <a:latin typeface="Arial"/>
                <a:ea typeface="Arial"/>
                <a:cs typeface="Arial"/>
                <a:sym typeface="Arial"/>
              </a:rPr>
              <a:t> para permitir que una plantilla se reutilice fácilmente.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Para instalar el motor de pantillas ejecute el siguiente código desde el terminal/consola del S.O:</a:t>
            </a:r>
            <a:endParaRPr b="0" i="0" sz="1400" u="none" cap="none" strike="noStrike">
              <a:solidFill>
                <a:srgbClr val="000000"/>
              </a:solidFill>
              <a:latin typeface="Arial"/>
              <a:ea typeface="Arial"/>
              <a:cs typeface="Arial"/>
              <a:sym typeface="Arial"/>
            </a:endParaRPr>
          </a:p>
        </p:txBody>
      </p:sp>
      <p:sp>
        <p:nvSpPr>
          <p:cNvPr id="380" name="Google Shape;380;p33"/>
          <p:cNvSpPr/>
          <p:nvPr/>
        </p:nvSpPr>
        <p:spPr>
          <a:xfrm>
            <a:off x="3842552" y="3546831"/>
            <a:ext cx="8349448" cy="307777"/>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sudo pip3 install jinja2</a:t>
            </a:r>
            <a:endParaRPr b="0" i="0" sz="1400" u="none" cap="none" strike="noStrike">
              <a:solidFill>
                <a:srgbClr val="000000"/>
              </a:solidFill>
              <a:latin typeface="Arial"/>
              <a:ea typeface="Arial"/>
              <a:cs typeface="Arial"/>
              <a:sym typeface="Arial"/>
            </a:endParaRPr>
          </a:p>
        </p:txBody>
      </p:sp>
      <p:pic>
        <p:nvPicPr>
          <p:cNvPr id="381" name="Google Shape;381;p33"/>
          <p:cNvPicPr preferRelativeResize="0"/>
          <p:nvPr/>
        </p:nvPicPr>
        <p:blipFill rotWithShape="1">
          <a:blip r:embed="rId4">
            <a:alphaModFix/>
          </a:blip>
          <a:srcRect b="0" l="0" r="0" t="0"/>
          <a:stretch/>
        </p:blipFill>
        <p:spPr>
          <a:xfrm>
            <a:off x="2610597" y="4130469"/>
            <a:ext cx="6267450" cy="2533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85" name="Shape 385"/>
        <p:cNvGrpSpPr/>
        <p:nvPr/>
      </p:nvGrpSpPr>
      <p:grpSpPr>
        <a:xfrm>
          <a:off x="0" y="0"/>
          <a:ext cx="0" cy="0"/>
          <a:chOff x="0" y="0"/>
          <a:chExt cx="0" cy="0"/>
        </a:xfrm>
      </p:grpSpPr>
      <p:sp>
        <p:nvSpPr>
          <p:cNvPr id="386" name="Google Shape;386;p34"/>
          <p:cNvSpPr txBox="1"/>
          <p:nvPr/>
        </p:nvSpPr>
        <p:spPr>
          <a:xfrm>
            <a:off x="1496502" y="457755"/>
            <a:ext cx="753885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0D5274"/>
                </a:solidFill>
                <a:latin typeface="Calibri"/>
                <a:ea typeface="Calibri"/>
                <a:cs typeface="Calibri"/>
                <a:sym typeface="Calibri"/>
              </a:rPr>
              <a:t>P4.2: implementar macro del motor JINJA2.</a:t>
            </a:r>
            <a:endParaRPr b="0" i="0" sz="1400" u="none" cap="none" strike="noStrike">
              <a:solidFill>
                <a:srgbClr val="000000"/>
              </a:solidFill>
              <a:latin typeface="Arial"/>
              <a:ea typeface="Arial"/>
              <a:cs typeface="Arial"/>
              <a:sym typeface="Arial"/>
            </a:endParaRPr>
          </a:p>
        </p:txBody>
      </p:sp>
      <p:sp>
        <p:nvSpPr>
          <p:cNvPr id="387" name="Google Shape;387;p34"/>
          <p:cNvSpPr txBox="1"/>
          <p:nvPr/>
        </p:nvSpPr>
        <p:spPr>
          <a:xfrm>
            <a:off x="1216182" y="1251215"/>
            <a:ext cx="10975818" cy="16619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Jinja</a:t>
            </a:r>
            <a:r>
              <a:rPr b="0" i="0" lang="es-CO" sz="1400" u="none" cap="none" strike="noStrike">
                <a:solidFill>
                  <a:srgbClr val="000000"/>
                </a:solidFill>
                <a:latin typeface="Arial"/>
                <a:ea typeface="Arial"/>
                <a:cs typeface="Arial"/>
                <a:sym typeface="Arial"/>
              </a:rPr>
              <a:t> es simple: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Tienes una plantilla con un montón de agujeros en ella. Luego, le pide al motor que llene la plantilla con los valores que le da en el tiempo de ejecución, y se le devuelve la respuesta, en forma de un documento </a:t>
            </a:r>
            <a:r>
              <a:rPr b="1" i="0" lang="es-CO" sz="1400" u="none" cap="none" strike="noStrike">
                <a:solidFill>
                  <a:srgbClr val="000000"/>
                </a:solidFill>
                <a:latin typeface="Arial"/>
                <a:ea typeface="Arial"/>
                <a:cs typeface="Arial"/>
                <a:sym typeface="Arial"/>
              </a:rPr>
              <a:t>html</a:t>
            </a:r>
            <a:r>
              <a:rPr b="0" i="0" lang="es-CO" sz="1400" u="none" cap="none" strike="noStrike">
                <a:solidFill>
                  <a:srgbClr val="000000"/>
                </a:solidFill>
                <a:latin typeface="Arial"/>
                <a:ea typeface="Arial"/>
                <a:cs typeface="Arial"/>
                <a:sym typeface="Arial"/>
              </a:rPr>
              <a:t>, listo para ser enviado al usuario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la subcarpeta templates creamos el archivo HTML, denominado: </a:t>
            </a:r>
            <a:r>
              <a:rPr b="1" i="0" lang="es-CO" sz="1800" u="none" cap="none" strike="noStrike">
                <a:solidFill>
                  <a:srgbClr val="000000"/>
                </a:solidFill>
                <a:latin typeface="Arial"/>
                <a:ea typeface="Arial"/>
                <a:cs typeface="Arial"/>
                <a:sym typeface="Arial"/>
              </a:rPr>
              <a:t>_formhelpers.html, </a:t>
            </a:r>
            <a:r>
              <a:rPr b="0" i="0" lang="es-CO" sz="1400" u="none" cap="none" strike="noStrike">
                <a:solidFill>
                  <a:srgbClr val="000000"/>
                </a:solidFill>
                <a:latin typeface="Arial"/>
                <a:ea typeface="Arial"/>
                <a:cs typeface="Arial"/>
                <a:sym typeface="Arial"/>
              </a:rPr>
              <a:t>que importaremos en el archivo</a:t>
            </a:r>
            <a:r>
              <a:rPr b="1" i="0" lang="es-CO" sz="1400" u="none" cap="none" strike="noStrike">
                <a:solidFill>
                  <a:srgbClr val="000000"/>
                </a:solidFill>
                <a:latin typeface="Arial"/>
                <a:ea typeface="Arial"/>
                <a:cs typeface="Arial"/>
                <a:sym typeface="Arial"/>
              </a:rPr>
              <a:t> second_app.html </a:t>
            </a:r>
            <a:r>
              <a:rPr b="0" i="0" lang="es-CO" sz="1400" u="none" cap="none" strike="noStrike">
                <a:solidFill>
                  <a:srgbClr val="000000"/>
                </a:solidFill>
                <a:latin typeface="Arial"/>
                <a:ea typeface="Arial"/>
                <a:cs typeface="Arial"/>
                <a:sym typeface="Arial"/>
              </a:rPr>
              <a:t>para renderizar el campo del texto </a:t>
            </a:r>
            <a:r>
              <a:rPr b="1" i="0" lang="es-CO" sz="1400" u="none" cap="none" strike="noStrike">
                <a:solidFill>
                  <a:srgbClr val="000000"/>
                </a:solidFill>
                <a:latin typeface="Arial"/>
                <a:ea typeface="Arial"/>
                <a:cs typeface="Arial"/>
                <a:sym typeface="Arial"/>
              </a:rPr>
              <a:t>textAreaFields</a:t>
            </a:r>
            <a:endParaRPr b="1" i="0" sz="1400" u="none" cap="none" strike="noStrike">
              <a:solidFill>
                <a:srgbClr val="000000"/>
              </a:solidFill>
              <a:latin typeface="Arial"/>
              <a:ea typeface="Arial"/>
              <a:cs typeface="Arial"/>
              <a:sym typeface="Arial"/>
            </a:endParaRPr>
          </a:p>
        </p:txBody>
      </p:sp>
      <p:sp>
        <p:nvSpPr>
          <p:cNvPr id="388" name="Google Shape;388;p34"/>
          <p:cNvSpPr/>
          <p:nvPr/>
        </p:nvSpPr>
        <p:spPr>
          <a:xfrm>
            <a:off x="1344460" y="3429000"/>
            <a:ext cx="7989900" cy="2893200"/>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macro render_field(field)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&lt;dt&gt;{{ field.label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&lt;dd&gt;{{ field(**kwargs)|safe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 if field.errors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&lt;ul class=errors&gt;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 for error in field.errors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&lt;li&gt;{{ error }}&lt;/li&gt;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 endfor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&lt;/ul&gt;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 endif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&lt;/dd&gt;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&lt;/dt&gt;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endmacro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35"/>
          <p:cNvSpPr txBox="1"/>
          <p:nvPr/>
        </p:nvSpPr>
        <p:spPr>
          <a:xfrm>
            <a:off x="1496502" y="457755"/>
            <a:ext cx="753885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0D5274"/>
                </a:solidFill>
                <a:latin typeface="Calibri"/>
                <a:ea typeface="Calibri"/>
                <a:cs typeface="Calibri"/>
                <a:sym typeface="Calibri"/>
              </a:rPr>
              <a:t>P4.2: implementar macro del motor JINJA2.</a:t>
            </a:r>
            <a:endParaRPr b="0" i="0" sz="1400" u="none" cap="none" strike="noStrike">
              <a:solidFill>
                <a:srgbClr val="000000"/>
              </a:solidFill>
              <a:latin typeface="Arial"/>
              <a:ea typeface="Arial"/>
              <a:cs typeface="Arial"/>
              <a:sym typeface="Arial"/>
            </a:endParaRPr>
          </a:p>
        </p:txBody>
      </p:sp>
      <p:sp>
        <p:nvSpPr>
          <p:cNvPr id="394" name="Google Shape;394;p35"/>
          <p:cNvSpPr txBox="1"/>
          <p:nvPr/>
        </p:nvSpPr>
        <p:spPr>
          <a:xfrm>
            <a:off x="1189022" y="1131579"/>
            <a:ext cx="11002978"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Implementaremos una hoja de estilo en cascada (CSS) </a:t>
            </a:r>
            <a:r>
              <a:rPr b="1" i="0" lang="es-CO" sz="1400" u="none" cap="none" strike="noStrike">
                <a:solidFill>
                  <a:srgbClr val="000000"/>
                </a:solidFill>
                <a:latin typeface="Arial"/>
                <a:ea typeface="Arial"/>
                <a:cs typeface="Arial"/>
                <a:sym typeface="Arial"/>
              </a:rPr>
              <a:t>style.css</a:t>
            </a:r>
            <a:r>
              <a:rPr b="0" i="0" lang="es-CO" sz="1400" u="none" cap="none" strike="noStrike">
                <a:solidFill>
                  <a:srgbClr val="000000"/>
                </a:solidFill>
                <a:latin typeface="Arial"/>
                <a:ea typeface="Arial"/>
                <a:cs typeface="Arial"/>
                <a:sym typeface="Arial"/>
              </a:rPr>
              <a:t>, para mejorar la apariencia de los archivos HTML.</a:t>
            </a:r>
            <a:endParaRPr b="0" i="0" sz="1400" u="none" cap="none" strike="noStrike">
              <a:solidFill>
                <a:srgbClr val="000000"/>
              </a:solidFill>
              <a:latin typeface="Arial"/>
              <a:ea typeface="Arial"/>
              <a:cs typeface="Arial"/>
              <a:sym typeface="Arial"/>
            </a:endParaRPr>
          </a:p>
        </p:txBody>
      </p:sp>
      <p:sp>
        <p:nvSpPr>
          <p:cNvPr id="395" name="Google Shape;395;p35"/>
          <p:cNvSpPr/>
          <p:nvPr/>
        </p:nvSpPr>
        <p:spPr>
          <a:xfrm>
            <a:off x="1582627" y="1456184"/>
            <a:ext cx="7606642" cy="738664"/>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body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font-size: 2em;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396" name="Google Shape;396;p35"/>
          <p:cNvSpPr txBox="1"/>
          <p:nvPr/>
        </p:nvSpPr>
        <p:spPr>
          <a:xfrm>
            <a:off x="1116595" y="2353290"/>
            <a:ext cx="345540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código HTML de </a:t>
            </a:r>
            <a:r>
              <a:rPr b="1" i="0" lang="es-CO" sz="1400" u="none" cap="none" strike="noStrike">
                <a:solidFill>
                  <a:srgbClr val="000000"/>
                </a:solidFill>
                <a:latin typeface="Arial"/>
                <a:ea typeface="Arial"/>
                <a:cs typeface="Arial"/>
                <a:sym typeface="Arial"/>
              </a:rPr>
              <a:t>second_app.html.</a:t>
            </a:r>
            <a:endParaRPr b="1" i="0" sz="1400" u="none" cap="none" strike="noStrike">
              <a:solidFill>
                <a:srgbClr val="000000"/>
              </a:solidFill>
              <a:latin typeface="Arial"/>
              <a:ea typeface="Arial"/>
              <a:cs typeface="Arial"/>
              <a:sym typeface="Arial"/>
            </a:endParaRPr>
          </a:p>
        </p:txBody>
      </p:sp>
      <p:sp>
        <p:nvSpPr>
          <p:cNvPr id="397" name="Google Shape;397;p35"/>
          <p:cNvSpPr/>
          <p:nvPr/>
        </p:nvSpPr>
        <p:spPr>
          <a:xfrm>
            <a:off x="1582626" y="2819509"/>
            <a:ext cx="7606642" cy="3970277"/>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&lt;title&gt;USTA -Second app&lt;/title&gt;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&lt;link rel="stylesheet" href="{{ url_for('static', filename='style.css')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from "_formhelpers.html" import render_field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&lt;div&gt;USTA - Faculty: systems engineering&lt;/div&gt;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&lt;div&gt;What's your name?&lt;/div&gt;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&lt;form method=post action="/hello"&gt;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&lt;table&gt;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 render_field(form.sayhello)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&lt;input type=submit value='Say Hello' name='submit_btn'&gt;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&lt;/table&gt;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&lt;/form&gt;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&lt;/html&gt;</a:t>
            </a:r>
            <a:endParaRPr b="0" i="0" sz="105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1" name="Shape 401"/>
        <p:cNvGrpSpPr/>
        <p:nvPr/>
      </p:nvGrpSpPr>
      <p:grpSpPr>
        <a:xfrm>
          <a:off x="0" y="0"/>
          <a:ext cx="0" cy="0"/>
          <a:chOff x="0" y="0"/>
          <a:chExt cx="0" cy="0"/>
        </a:xfrm>
      </p:grpSpPr>
      <p:sp>
        <p:nvSpPr>
          <p:cNvPr id="402" name="Google Shape;402;p36"/>
          <p:cNvSpPr txBox="1"/>
          <p:nvPr/>
        </p:nvSpPr>
        <p:spPr>
          <a:xfrm>
            <a:off x="1496502" y="457755"/>
            <a:ext cx="753885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0D5274"/>
                </a:solidFill>
                <a:latin typeface="Calibri"/>
                <a:ea typeface="Calibri"/>
                <a:cs typeface="Calibri"/>
                <a:sym typeface="Calibri"/>
              </a:rPr>
              <a:t>P4.3: Pagina resultante</a:t>
            </a:r>
            <a:endParaRPr b="0" i="0" sz="1400" u="none" cap="none" strike="noStrike">
              <a:solidFill>
                <a:srgbClr val="000000"/>
              </a:solidFill>
              <a:latin typeface="Arial"/>
              <a:ea typeface="Arial"/>
              <a:cs typeface="Arial"/>
              <a:sym typeface="Arial"/>
            </a:endParaRPr>
          </a:p>
        </p:txBody>
      </p:sp>
      <p:sp>
        <p:nvSpPr>
          <p:cNvPr id="403" name="Google Shape;403;p36"/>
          <p:cNvSpPr txBox="1"/>
          <p:nvPr/>
        </p:nvSpPr>
        <p:spPr>
          <a:xfrm>
            <a:off x="1261448" y="1539517"/>
            <a:ext cx="10930551"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Por ultimo creamos el archivo </a:t>
            </a:r>
            <a:r>
              <a:rPr b="1" i="0" lang="es-CO" sz="1400" u="none" cap="none" strike="noStrike">
                <a:solidFill>
                  <a:srgbClr val="000000"/>
                </a:solidFill>
                <a:latin typeface="Arial"/>
                <a:ea typeface="Arial"/>
                <a:cs typeface="Arial"/>
                <a:sym typeface="Arial"/>
              </a:rPr>
              <a:t>hello.html </a:t>
            </a:r>
            <a:r>
              <a:rPr b="0" i="0" lang="es-CO" sz="1400" u="none" cap="none" strike="noStrike">
                <a:solidFill>
                  <a:srgbClr val="000000"/>
                </a:solidFill>
                <a:latin typeface="Arial"/>
                <a:ea typeface="Arial"/>
                <a:cs typeface="Arial"/>
                <a:sym typeface="Arial"/>
              </a:rPr>
              <a:t>que será renderizado mediante el retorno de línea </a:t>
            </a:r>
            <a:r>
              <a:rPr b="1" i="0" lang="es-CO" sz="1400" u="none" cap="none" strike="noStrike">
                <a:solidFill>
                  <a:srgbClr val="000000"/>
                </a:solidFill>
                <a:latin typeface="Arial"/>
                <a:ea typeface="Arial"/>
                <a:cs typeface="Arial"/>
                <a:sym typeface="Arial"/>
              </a:rPr>
              <a:t>render_template(‘hello.html’, name=name) </a:t>
            </a:r>
            <a:r>
              <a:rPr b="0" i="0" lang="es-CO" sz="1400" u="none" cap="none" strike="noStrike">
                <a:solidFill>
                  <a:srgbClr val="000000"/>
                </a:solidFill>
                <a:latin typeface="Arial"/>
                <a:ea typeface="Arial"/>
                <a:cs typeface="Arial"/>
                <a:sym typeface="Arial"/>
              </a:rPr>
              <a:t>dentro de la función </a:t>
            </a:r>
            <a:r>
              <a:rPr b="1" i="0" lang="es-CO" sz="1400" u="none" cap="none" strike="noStrike">
                <a:solidFill>
                  <a:srgbClr val="000000"/>
                </a:solidFill>
                <a:latin typeface="Arial"/>
                <a:ea typeface="Arial"/>
                <a:cs typeface="Arial"/>
                <a:sym typeface="Arial"/>
              </a:rPr>
              <a:t>hello</a:t>
            </a:r>
            <a:r>
              <a:rPr b="0" i="0" lang="es-CO" sz="1400" u="none" cap="none" strike="noStrike">
                <a:solidFill>
                  <a:srgbClr val="000000"/>
                </a:solidFill>
                <a:latin typeface="Arial"/>
                <a:ea typeface="Arial"/>
                <a:cs typeface="Arial"/>
                <a:sym typeface="Arial"/>
              </a:rPr>
              <a:t> que se definio en el script app.py</a:t>
            </a:r>
            <a:endParaRPr b="0" i="0" sz="1400" u="none" cap="none" strike="noStrike">
              <a:solidFill>
                <a:srgbClr val="000000"/>
              </a:solidFill>
              <a:latin typeface="Arial"/>
              <a:ea typeface="Arial"/>
              <a:cs typeface="Arial"/>
              <a:sym typeface="Arial"/>
            </a:endParaRPr>
          </a:p>
        </p:txBody>
      </p:sp>
      <p:sp>
        <p:nvSpPr>
          <p:cNvPr id="404" name="Google Shape;404;p36"/>
          <p:cNvSpPr/>
          <p:nvPr/>
        </p:nvSpPr>
        <p:spPr>
          <a:xfrm>
            <a:off x="1496502" y="2461774"/>
            <a:ext cx="7989903" cy="3108503"/>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&lt;title&gt;USTA - Second app&lt;/title&gt;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&lt;link rel="stylesheet" href="{{ url_for('static', filename='style.css')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Hello {{ name }}, welcome to course of machine learning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&lt;hr&gt;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Created by: xxxxx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&lt;/html&gt;</a:t>
            </a:r>
            <a:endParaRPr b="0" i="0" sz="1400" u="none" cap="none" strike="noStrike">
              <a:solidFill>
                <a:srgbClr val="000000"/>
              </a:solidFill>
              <a:latin typeface="Arial"/>
              <a:ea typeface="Arial"/>
              <a:cs typeface="Arial"/>
              <a:sym typeface="Arial"/>
            </a:endParaRPr>
          </a:p>
        </p:txBody>
      </p:sp>
      <p:sp>
        <p:nvSpPr>
          <p:cNvPr id="405" name="Google Shape;405;p36"/>
          <p:cNvSpPr/>
          <p:nvPr/>
        </p:nvSpPr>
        <p:spPr>
          <a:xfrm>
            <a:off x="4822039" y="2092442"/>
            <a:ext cx="133882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hello.html </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37"/>
          <p:cNvSpPr txBox="1"/>
          <p:nvPr/>
        </p:nvSpPr>
        <p:spPr>
          <a:xfrm>
            <a:off x="1496502" y="457755"/>
            <a:ext cx="7538856"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0D5274"/>
                </a:solidFill>
                <a:latin typeface="Calibri"/>
                <a:ea typeface="Calibri"/>
                <a:cs typeface="Calibri"/>
                <a:sym typeface="Calibri"/>
              </a:rPr>
              <a:t>P4.4: Iniciar la aplicación</a:t>
            </a:r>
            <a:endParaRPr b="0" i="0" sz="1400" u="none" cap="none" strike="noStrike">
              <a:solidFill>
                <a:srgbClr val="000000"/>
              </a:solidFill>
              <a:latin typeface="Arial"/>
              <a:ea typeface="Arial"/>
              <a:cs typeface="Arial"/>
              <a:sym typeface="Arial"/>
            </a:endParaRPr>
          </a:p>
        </p:txBody>
      </p:sp>
      <p:sp>
        <p:nvSpPr>
          <p:cNvPr id="411" name="Google Shape;411;p37"/>
          <p:cNvSpPr txBox="1"/>
          <p:nvPr/>
        </p:nvSpPr>
        <p:spPr>
          <a:xfrm>
            <a:off x="1680775" y="1606302"/>
            <a:ext cx="8350899" cy="338554"/>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Python3 app.py</a:t>
            </a:r>
            <a:endParaRPr b="0" i="0" sz="1600" u="none" cap="none" strike="noStrike">
              <a:solidFill>
                <a:srgbClr val="000000"/>
              </a:solidFill>
              <a:latin typeface="Arial"/>
              <a:ea typeface="Arial"/>
              <a:cs typeface="Arial"/>
              <a:sym typeface="Arial"/>
            </a:endParaRPr>
          </a:p>
        </p:txBody>
      </p:sp>
      <p:sp>
        <p:nvSpPr>
          <p:cNvPr id="412" name="Google Shape;412;p37"/>
          <p:cNvSpPr txBox="1"/>
          <p:nvPr/>
        </p:nvSpPr>
        <p:spPr>
          <a:xfrm>
            <a:off x="8293127" y="3582239"/>
            <a:ext cx="240729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http://127.0.0.1:5000</a:t>
            </a:r>
            <a:endParaRPr b="1" i="0" sz="1400" u="none" cap="none" strike="noStrike">
              <a:solidFill>
                <a:srgbClr val="000000"/>
              </a:solidFill>
              <a:latin typeface="Arial"/>
              <a:ea typeface="Arial"/>
              <a:cs typeface="Arial"/>
              <a:sym typeface="Arial"/>
            </a:endParaRPr>
          </a:p>
        </p:txBody>
      </p:sp>
      <p:pic>
        <p:nvPicPr>
          <p:cNvPr id="413" name="Google Shape;413;p37"/>
          <p:cNvPicPr preferRelativeResize="0"/>
          <p:nvPr/>
        </p:nvPicPr>
        <p:blipFill rotWithShape="1">
          <a:blip r:embed="rId4">
            <a:alphaModFix/>
          </a:blip>
          <a:srcRect b="0" l="0" r="0" t="0"/>
          <a:stretch/>
        </p:blipFill>
        <p:spPr>
          <a:xfrm>
            <a:off x="1680775" y="2170297"/>
            <a:ext cx="6002363" cy="4687703"/>
          </a:xfrm>
          <a:prstGeom prst="rect">
            <a:avLst/>
          </a:prstGeom>
          <a:noFill/>
          <a:ln cap="flat" cmpd="sng" w="9525">
            <a:solidFill>
              <a:schemeClr val="dk1"/>
            </a:solidFill>
            <a:prstDash val="solid"/>
            <a:round/>
            <a:headEnd len="sm" w="sm" type="none"/>
            <a:tailEnd len="sm" w="sm" type="none"/>
          </a:ln>
        </p:spPr>
      </p:pic>
      <p:sp>
        <p:nvSpPr>
          <p:cNvPr id="414" name="Google Shape;414;p37"/>
          <p:cNvSpPr txBox="1"/>
          <p:nvPr/>
        </p:nvSpPr>
        <p:spPr>
          <a:xfrm>
            <a:off x="1680774" y="1146142"/>
            <a:ext cx="9853341"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Dentro de la carpeta </a:t>
            </a:r>
            <a:r>
              <a:rPr b="1" i="0" lang="es-CO" sz="1400" u="none" cap="none" strike="noStrike">
                <a:solidFill>
                  <a:srgbClr val="000000"/>
                </a:solidFill>
                <a:latin typeface="Calibri"/>
                <a:ea typeface="Calibri"/>
                <a:cs typeface="Calibri"/>
                <a:sym typeface="Calibri"/>
              </a:rPr>
              <a:t>flask_app_2/  </a:t>
            </a:r>
            <a:r>
              <a:rPr b="0" i="0" lang="es-CO" sz="1400" u="none" cap="none" strike="noStrike">
                <a:solidFill>
                  <a:srgbClr val="000000"/>
                </a:solidFill>
                <a:latin typeface="Arial"/>
                <a:ea typeface="Arial"/>
                <a:cs typeface="Arial"/>
                <a:sym typeface="Arial"/>
              </a:rPr>
              <a:t> ejecutar el siguiente código desde terminal/consola: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1" name="Shape 181"/>
        <p:cNvGrpSpPr/>
        <p:nvPr/>
      </p:nvGrpSpPr>
      <p:grpSpPr>
        <a:xfrm>
          <a:off x="0" y="0"/>
          <a:ext cx="0" cy="0"/>
          <a:chOff x="0" y="0"/>
          <a:chExt cx="0" cy="0"/>
        </a:xfrm>
      </p:grpSpPr>
      <p:sp>
        <p:nvSpPr>
          <p:cNvPr id="182" name="Google Shape;182;p62"/>
          <p:cNvSpPr txBox="1"/>
          <p:nvPr/>
        </p:nvSpPr>
        <p:spPr>
          <a:xfrm>
            <a:off x="4074701" y="1130172"/>
            <a:ext cx="4088748"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6000"/>
              <a:buFont typeface="Arial"/>
              <a:buNone/>
            </a:pPr>
            <a:r>
              <a:rPr b="1" i="0" lang="es-CO" sz="6000" u="sng" cap="none" strike="noStrike">
                <a:solidFill>
                  <a:srgbClr val="99151A"/>
                </a:solidFill>
                <a:latin typeface="Calibri"/>
                <a:ea typeface="Calibri"/>
                <a:cs typeface="Calibri"/>
                <a:sym typeface="Calibri"/>
              </a:rPr>
              <a:t>CONTENIDO</a:t>
            </a:r>
            <a:endParaRPr b="1" i="0" sz="6000" u="sng" cap="none" strike="noStrike">
              <a:solidFill>
                <a:srgbClr val="99151A"/>
              </a:solidFill>
              <a:latin typeface="Calibri"/>
              <a:ea typeface="Calibri"/>
              <a:cs typeface="Calibri"/>
              <a:sym typeface="Calibri"/>
            </a:endParaRPr>
          </a:p>
        </p:txBody>
      </p:sp>
      <p:sp>
        <p:nvSpPr>
          <p:cNvPr id="183" name="Google Shape;183;p62"/>
          <p:cNvSpPr txBox="1"/>
          <p:nvPr/>
        </p:nvSpPr>
        <p:spPr>
          <a:xfrm>
            <a:off x="72428" y="2256104"/>
            <a:ext cx="10532199" cy="36132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300000"/>
              </a:lnSpc>
              <a:spcBef>
                <a:spcPts val="0"/>
              </a:spcBef>
              <a:spcAft>
                <a:spcPts val="0"/>
              </a:spcAft>
              <a:buClr>
                <a:srgbClr val="000000"/>
              </a:buClr>
              <a:buSzPts val="1800"/>
              <a:buFont typeface="Arial"/>
              <a:buChar char="•"/>
            </a:pPr>
            <a:r>
              <a:rPr b="1" i="0" lang="es-CO" sz="2000" u="none" cap="none" strike="noStrike">
                <a:solidFill>
                  <a:srgbClr val="000000"/>
                </a:solidFill>
                <a:latin typeface="Arial"/>
                <a:ea typeface="Arial"/>
                <a:cs typeface="Arial"/>
                <a:sym typeface="Arial"/>
              </a:rPr>
              <a:t>Usando micro-computación (Raspberry)</a:t>
            </a:r>
            <a:endParaRPr b="0" i="0" sz="1400" u="none" cap="none" strike="noStrike">
              <a:solidFill>
                <a:srgbClr val="000000"/>
              </a:solidFill>
              <a:latin typeface="Arial"/>
              <a:ea typeface="Arial"/>
              <a:cs typeface="Arial"/>
              <a:sym typeface="Arial"/>
            </a:endParaRPr>
          </a:p>
          <a:p>
            <a:pPr indent="-285750" lvl="0" marL="285750" marR="0" rtl="0" algn="l">
              <a:lnSpc>
                <a:spcPct val="300000"/>
              </a:lnSpc>
              <a:spcBef>
                <a:spcPts val="0"/>
              </a:spcBef>
              <a:spcAft>
                <a:spcPts val="0"/>
              </a:spcAft>
              <a:buClr>
                <a:srgbClr val="000000"/>
              </a:buClr>
              <a:buSzPts val="1800"/>
              <a:buFont typeface="Arial"/>
              <a:buChar char="•"/>
            </a:pPr>
            <a:r>
              <a:rPr b="1" i="0" lang="es-CO" sz="2000" u="none" cap="none" strike="noStrike">
                <a:solidFill>
                  <a:srgbClr val="000000"/>
                </a:solidFill>
                <a:latin typeface="Arial"/>
                <a:ea typeface="Arial"/>
                <a:cs typeface="Arial"/>
                <a:sym typeface="Arial"/>
              </a:rPr>
              <a:t>Utilizar Database SQL para guardar los datos.</a:t>
            </a:r>
            <a:endParaRPr b="0" i="0" sz="1400" u="none" cap="none" strike="noStrike">
              <a:solidFill>
                <a:srgbClr val="000000"/>
              </a:solidFill>
              <a:latin typeface="Arial"/>
              <a:ea typeface="Arial"/>
              <a:cs typeface="Arial"/>
              <a:sym typeface="Arial"/>
            </a:endParaRPr>
          </a:p>
          <a:p>
            <a:pPr indent="-285750" lvl="0" marL="285750" marR="0" rtl="0" algn="l">
              <a:lnSpc>
                <a:spcPct val="300000"/>
              </a:lnSpc>
              <a:spcBef>
                <a:spcPts val="0"/>
              </a:spcBef>
              <a:spcAft>
                <a:spcPts val="0"/>
              </a:spcAft>
              <a:buClr>
                <a:srgbClr val="000000"/>
              </a:buClr>
              <a:buSzPts val="1800"/>
              <a:buFont typeface="Arial"/>
              <a:buChar char="•"/>
            </a:pPr>
            <a:r>
              <a:rPr b="1" i="0" lang="es-CO" sz="2000" u="none" cap="none" strike="noStrike">
                <a:solidFill>
                  <a:srgbClr val="000000"/>
                </a:solidFill>
                <a:latin typeface="Arial"/>
                <a:ea typeface="Arial"/>
                <a:cs typeface="Arial"/>
                <a:sym typeface="Arial"/>
              </a:rPr>
              <a:t>Desarrollar una aplicación web mediante el uso de framework </a:t>
            </a:r>
            <a:r>
              <a:rPr b="1" i="1" lang="es-CO" sz="2000" u="none" cap="none" strike="noStrike">
                <a:solidFill>
                  <a:srgbClr val="000000"/>
                </a:solidFill>
                <a:latin typeface="Arial"/>
                <a:ea typeface="Arial"/>
                <a:cs typeface="Arial"/>
                <a:sym typeface="Arial"/>
              </a:rPr>
              <a:t>“web flask</a:t>
            </a:r>
            <a:r>
              <a:rPr b="1" i="0" lang="es-CO" sz="20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85750" lvl="0" marL="285750" marR="0" rtl="0" algn="l">
              <a:lnSpc>
                <a:spcPct val="300000"/>
              </a:lnSpc>
              <a:spcBef>
                <a:spcPts val="0"/>
              </a:spcBef>
              <a:spcAft>
                <a:spcPts val="0"/>
              </a:spcAft>
              <a:buClr>
                <a:srgbClr val="000000"/>
              </a:buClr>
              <a:buSzPts val="1800"/>
              <a:buFont typeface="Arial"/>
              <a:buChar char="•"/>
            </a:pPr>
            <a:r>
              <a:rPr b="1" i="0" lang="es-CO" sz="2000" u="none" cap="none" strike="noStrike">
                <a:solidFill>
                  <a:srgbClr val="000000"/>
                </a:solidFill>
                <a:latin typeface="Arial"/>
                <a:ea typeface="Arial"/>
                <a:cs typeface="Arial"/>
                <a:sym typeface="Arial"/>
              </a:rPr>
              <a:t>Implementar una aplicación de aprendizaje automático en un servidor web.</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8" name="Shape 418"/>
        <p:cNvGrpSpPr/>
        <p:nvPr/>
      </p:nvGrpSpPr>
      <p:grpSpPr>
        <a:xfrm>
          <a:off x="0" y="0"/>
          <a:ext cx="0" cy="0"/>
          <a:chOff x="0" y="0"/>
          <a:chExt cx="0" cy="0"/>
        </a:xfrm>
      </p:grpSpPr>
      <p:pic>
        <p:nvPicPr>
          <p:cNvPr id="419" name="Google Shape;419;p38"/>
          <p:cNvPicPr preferRelativeResize="0"/>
          <p:nvPr/>
        </p:nvPicPr>
        <p:blipFill rotWithShape="1">
          <a:blip r:embed="rId3">
            <a:alphaModFix/>
          </a:blip>
          <a:srcRect b="0" l="0" r="0" t="0"/>
          <a:stretch/>
        </p:blipFill>
        <p:spPr>
          <a:xfrm>
            <a:off x="3057977" y="0"/>
            <a:ext cx="5858764" cy="593192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39"/>
          <p:cNvSpPr/>
          <p:nvPr/>
        </p:nvSpPr>
        <p:spPr>
          <a:xfrm>
            <a:off x="0" y="120893"/>
            <a:ext cx="12192000" cy="193895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000"/>
              <a:buFont typeface="Arial"/>
              <a:buNone/>
            </a:pPr>
            <a:r>
              <a:rPr b="1" i="0" lang="es-CO" sz="6000" u="none" cap="none" strike="noStrike">
                <a:solidFill>
                  <a:srgbClr val="000000"/>
                </a:solidFill>
                <a:latin typeface="Arial"/>
                <a:ea typeface="Arial"/>
                <a:cs typeface="Arial"/>
                <a:sym typeface="Arial"/>
              </a:rPr>
              <a:t>Convertir el clasificador de twitter  en una aplicación web</a:t>
            </a:r>
            <a:endParaRPr b="0" i="0" sz="6000" u="none" cap="none" strike="noStrike">
              <a:solidFill>
                <a:srgbClr val="000000"/>
              </a:solidFill>
              <a:latin typeface="Arial"/>
              <a:ea typeface="Arial"/>
              <a:cs typeface="Arial"/>
              <a:sym typeface="Arial"/>
            </a:endParaRPr>
          </a:p>
        </p:txBody>
      </p:sp>
      <p:pic>
        <p:nvPicPr>
          <p:cNvPr descr="Press and Public Affairs" id="425" name="Google Shape;425;p39"/>
          <p:cNvPicPr preferRelativeResize="0"/>
          <p:nvPr/>
        </p:nvPicPr>
        <p:blipFill rotWithShape="1">
          <a:blip r:embed="rId3">
            <a:alphaModFix/>
          </a:blip>
          <a:srcRect b="0" l="0" r="0" t="0"/>
          <a:stretch/>
        </p:blipFill>
        <p:spPr>
          <a:xfrm>
            <a:off x="1776525" y="4328212"/>
            <a:ext cx="1548912" cy="1548912"/>
          </a:xfrm>
          <a:prstGeom prst="rect">
            <a:avLst/>
          </a:prstGeom>
          <a:noFill/>
          <a:ln>
            <a:noFill/>
          </a:ln>
        </p:spPr>
      </p:pic>
      <p:pic>
        <p:nvPicPr>
          <p:cNvPr descr="Motor De Turbo De La Historieta Del Vector Ilustración del Vector ..." id="426" name="Google Shape;426;p39"/>
          <p:cNvPicPr preferRelativeResize="0"/>
          <p:nvPr/>
        </p:nvPicPr>
        <p:blipFill rotWithShape="1">
          <a:blip r:embed="rId4">
            <a:alphaModFix/>
          </a:blip>
          <a:srcRect b="0" l="0" r="0" t="0"/>
          <a:stretch/>
        </p:blipFill>
        <p:spPr>
          <a:xfrm>
            <a:off x="5396462" y="4412794"/>
            <a:ext cx="1399075" cy="1304468"/>
          </a:xfrm>
          <a:prstGeom prst="rect">
            <a:avLst/>
          </a:prstGeom>
          <a:noFill/>
          <a:ln>
            <a:noFill/>
          </a:ln>
        </p:spPr>
      </p:pic>
      <p:sp>
        <p:nvSpPr>
          <p:cNvPr id="427" name="Google Shape;427;p39"/>
          <p:cNvSpPr/>
          <p:nvPr/>
        </p:nvSpPr>
        <p:spPr>
          <a:xfrm>
            <a:off x="3636361" y="4690736"/>
            <a:ext cx="1493821" cy="823865"/>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28" name="Google Shape;428;p39"/>
          <p:cNvSpPr txBox="1"/>
          <p:nvPr/>
        </p:nvSpPr>
        <p:spPr>
          <a:xfrm>
            <a:off x="5817147" y="5807817"/>
            <a:ext cx="55335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Web</a:t>
            </a:r>
            <a:endParaRPr b="0" i="0" sz="1400" u="none" cap="none" strike="noStrike">
              <a:solidFill>
                <a:srgbClr val="000000"/>
              </a:solidFill>
              <a:latin typeface="Arial"/>
              <a:ea typeface="Arial"/>
              <a:cs typeface="Arial"/>
              <a:sym typeface="Arial"/>
            </a:endParaRPr>
          </a:p>
        </p:txBody>
      </p:sp>
      <p:pic>
        <p:nvPicPr>
          <p:cNvPr descr="Funnel Foodgrade 17.5cm | Chef's Complements" id="429" name="Google Shape;429;p39"/>
          <p:cNvPicPr preferRelativeResize="0"/>
          <p:nvPr/>
        </p:nvPicPr>
        <p:blipFill rotWithShape="1">
          <a:blip r:embed="rId5">
            <a:alphaModFix/>
          </a:blip>
          <a:srcRect b="25526" l="0" r="0" t="3553"/>
          <a:stretch/>
        </p:blipFill>
        <p:spPr>
          <a:xfrm>
            <a:off x="5326076" y="3320718"/>
            <a:ext cx="1539843" cy="1092076"/>
          </a:xfrm>
          <a:prstGeom prst="rect">
            <a:avLst/>
          </a:prstGeom>
          <a:noFill/>
          <a:ln>
            <a:noFill/>
          </a:ln>
        </p:spPr>
      </p:pic>
      <p:sp>
        <p:nvSpPr>
          <p:cNvPr id="430" name="Google Shape;430;p39"/>
          <p:cNvSpPr txBox="1"/>
          <p:nvPr/>
        </p:nvSpPr>
        <p:spPr>
          <a:xfrm rot="3339548">
            <a:off x="5021211" y="2448635"/>
            <a:ext cx="1268296" cy="307777"/>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1568"/>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chemeClr val="lt1"/>
                </a:solidFill>
                <a:latin typeface="Arial"/>
                <a:ea typeface="Arial"/>
                <a:cs typeface="Arial"/>
                <a:sym typeface="Arial"/>
              </a:rPr>
              <a:t>classifier.pkl</a:t>
            </a:r>
            <a:endParaRPr b="0" i="0" sz="1400" u="none" cap="none" strike="noStrike">
              <a:solidFill>
                <a:schemeClr val="lt1"/>
              </a:solidFill>
              <a:latin typeface="Arial"/>
              <a:ea typeface="Arial"/>
              <a:cs typeface="Arial"/>
              <a:sym typeface="Arial"/>
            </a:endParaRPr>
          </a:p>
        </p:txBody>
      </p:sp>
      <p:sp>
        <p:nvSpPr>
          <p:cNvPr id="431" name="Google Shape;431;p39"/>
          <p:cNvSpPr/>
          <p:nvPr/>
        </p:nvSpPr>
        <p:spPr>
          <a:xfrm rot="2530573">
            <a:off x="4498081" y="2731377"/>
            <a:ext cx="1396536" cy="307777"/>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1568"/>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chemeClr val="lt1"/>
                </a:solidFill>
                <a:latin typeface="Arial"/>
                <a:ea typeface="Arial"/>
                <a:cs typeface="Arial"/>
                <a:sym typeface="Arial"/>
              </a:rPr>
              <a:t>stopwords.pkl</a:t>
            </a:r>
            <a:endParaRPr b="0" i="0" sz="1400" u="none" cap="none" strike="noStrike">
              <a:solidFill>
                <a:schemeClr val="lt1"/>
              </a:solidFill>
              <a:latin typeface="Arial"/>
              <a:ea typeface="Arial"/>
              <a:cs typeface="Arial"/>
              <a:sym typeface="Arial"/>
            </a:endParaRPr>
          </a:p>
        </p:txBody>
      </p:sp>
      <p:sp>
        <p:nvSpPr>
          <p:cNvPr id="432" name="Google Shape;432;p39"/>
          <p:cNvSpPr/>
          <p:nvPr/>
        </p:nvSpPr>
        <p:spPr>
          <a:xfrm rot="-1881738">
            <a:off x="6496727" y="2846075"/>
            <a:ext cx="1257075" cy="307777"/>
          </a:xfrm>
          <a:prstGeom prst="rect">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1568"/>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chemeClr val="lt1"/>
                </a:solidFill>
                <a:latin typeface="Arial"/>
                <a:ea typeface="Arial"/>
                <a:cs typeface="Arial"/>
                <a:sym typeface="Arial"/>
              </a:rPr>
              <a:t>tweets.sqlite</a:t>
            </a:r>
            <a:endParaRPr b="1" i="0" sz="1400" u="none" cap="none" strike="noStrike">
              <a:solidFill>
                <a:schemeClr val="lt1"/>
              </a:solidFill>
              <a:latin typeface="Arial"/>
              <a:ea typeface="Arial"/>
              <a:cs typeface="Arial"/>
              <a:sym typeface="Arial"/>
            </a:endParaRPr>
          </a:p>
        </p:txBody>
      </p:sp>
      <p:sp>
        <p:nvSpPr>
          <p:cNvPr id="433" name="Google Shape;433;p39"/>
          <p:cNvSpPr/>
          <p:nvPr/>
        </p:nvSpPr>
        <p:spPr>
          <a:xfrm rot="-3665138">
            <a:off x="5936563" y="2496463"/>
            <a:ext cx="1309974" cy="307777"/>
          </a:xfrm>
          <a:prstGeom prst="rect">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1568"/>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chemeClr val="lt1"/>
                </a:solidFill>
                <a:latin typeface="Arial"/>
                <a:ea typeface="Arial"/>
                <a:cs typeface="Arial"/>
                <a:sym typeface="Arial"/>
              </a:rPr>
              <a:t>Vectorizer.py</a:t>
            </a:r>
            <a:endParaRPr b="0" i="0" sz="1400" u="none" cap="none" strike="noStrike">
              <a:solidFill>
                <a:srgbClr val="000000"/>
              </a:solidFill>
              <a:latin typeface="Arial"/>
              <a:ea typeface="Arial"/>
              <a:cs typeface="Arial"/>
              <a:sym typeface="Arial"/>
            </a:endParaRPr>
          </a:p>
        </p:txBody>
      </p:sp>
      <p:sp>
        <p:nvSpPr>
          <p:cNvPr id="434" name="Google Shape;434;p39"/>
          <p:cNvSpPr txBox="1"/>
          <p:nvPr/>
        </p:nvSpPr>
        <p:spPr>
          <a:xfrm>
            <a:off x="0" y="6206149"/>
            <a:ext cx="12191999" cy="52318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Crearemos una aplicación web que validaremos </a:t>
            </a:r>
            <a:r>
              <a:rPr b="1" i="0" lang="es-CO" sz="1400" u="none" cap="none" strike="noStrike">
                <a:solidFill>
                  <a:srgbClr val="000000"/>
                </a:solidFill>
                <a:latin typeface="Arial"/>
                <a:ea typeface="Arial"/>
                <a:cs typeface="Arial"/>
                <a:sym typeface="Arial"/>
              </a:rPr>
              <a:t>tweets en español </a:t>
            </a:r>
            <a:r>
              <a:rPr b="0" i="0" lang="es-CO" sz="1400" u="none" cap="none" strike="noStrike">
                <a:solidFill>
                  <a:srgbClr val="000000"/>
                </a:solidFill>
                <a:latin typeface="Arial"/>
                <a:ea typeface="Arial"/>
                <a:cs typeface="Arial"/>
                <a:sym typeface="Arial"/>
              </a:rPr>
              <a:t>y la aplicación mostrara la etiqueta  de la clase predicha y la probabilidad de la predicción. Adicional el usuario podrá proporcionar un comentario sobre dicha predicción con dos opciones (Correcta o incorrecta).</a:t>
            </a:r>
            <a:endParaRPr b="0" i="0" sz="1400" u="none" cap="none" strike="noStrike">
              <a:solidFill>
                <a:srgbClr val="000000"/>
              </a:solidFill>
              <a:latin typeface="Arial"/>
              <a:ea typeface="Arial"/>
              <a:cs typeface="Arial"/>
              <a:sym typeface="Arial"/>
            </a:endParaRPr>
          </a:p>
        </p:txBody>
      </p:sp>
      <p:pic>
        <p:nvPicPr>
          <p:cNvPr id="435" name="Google Shape;435;p39"/>
          <p:cNvPicPr preferRelativeResize="0"/>
          <p:nvPr/>
        </p:nvPicPr>
        <p:blipFill rotWithShape="1">
          <a:blip r:embed="rId6">
            <a:alphaModFix/>
          </a:blip>
          <a:srcRect b="0" l="0" r="0" t="0"/>
          <a:stretch/>
        </p:blipFill>
        <p:spPr>
          <a:xfrm>
            <a:off x="9036680" y="4202842"/>
            <a:ext cx="648000" cy="707123"/>
          </a:xfrm>
          <a:prstGeom prst="rect">
            <a:avLst/>
          </a:prstGeom>
          <a:noFill/>
          <a:ln>
            <a:noFill/>
          </a:ln>
        </p:spPr>
      </p:pic>
      <p:pic>
        <p:nvPicPr>
          <p:cNvPr id="436" name="Google Shape;436;p39"/>
          <p:cNvPicPr preferRelativeResize="0"/>
          <p:nvPr/>
        </p:nvPicPr>
        <p:blipFill rotWithShape="1">
          <a:blip r:embed="rId7">
            <a:alphaModFix/>
          </a:blip>
          <a:srcRect b="0" l="0" r="0" t="0"/>
          <a:stretch/>
        </p:blipFill>
        <p:spPr>
          <a:xfrm>
            <a:off x="8928269" y="5486711"/>
            <a:ext cx="648000" cy="615011"/>
          </a:xfrm>
          <a:prstGeom prst="rect">
            <a:avLst/>
          </a:prstGeom>
          <a:noFill/>
          <a:ln>
            <a:noFill/>
          </a:ln>
        </p:spPr>
      </p:pic>
      <p:pic>
        <p:nvPicPr>
          <p:cNvPr id="437" name="Google Shape;437;p39"/>
          <p:cNvPicPr preferRelativeResize="0"/>
          <p:nvPr/>
        </p:nvPicPr>
        <p:blipFill rotWithShape="1">
          <a:blip r:embed="rId8">
            <a:alphaModFix/>
          </a:blip>
          <a:srcRect b="0" l="0" r="0" t="0"/>
          <a:stretch/>
        </p:blipFill>
        <p:spPr>
          <a:xfrm>
            <a:off x="9062963" y="3485988"/>
            <a:ext cx="648000" cy="671136"/>
          </a:xfrm>
          <a:prstGeom prst="rect">
            <a:avLst/>
          </a:prstGeom>
          <a:noFill/>
          <a:ln>
            <a:noFill/>
          </a:ln>
        </p:spPr>
      </p:pic>
      <p:cxnSp>
        <p:nvCxnSpPr>
          <p:cNvPr id="438" name="Google Shape;438;p39"/>
          <p:cNvCxnSpPr>
            <a:stCxn id="426" idx="3"/>
            <a:endCxn id="437" idx="1"/>
          </p:cNvCxnSpPr>
          <p:nvPr/>
        </p:nvCxnSpPr>
        <p:spPr>
          <a:xfrm flipH="1" rot="10800000">
            <a:off x="6795537" y="3821528"/>
            <a:ext cx="2267400" cy="1243500"/>
          </a:xfrm>
          <a:prstGeom prst="straightConnector1">
            <a:avLst/>
          </a:prstGeom>
          <a:noFill/>
          <a:ln cap="flat" cmpd="sng" w="76200">
            <a:solidFill>
              <a:schemeClr val="accent1"/>
            </a:solidFill>
            <a:prstDash val="solid"/>
            <a:miter lim="800000"/>
            <a:headEnd len="sm" w="sm" type="none"/>
            <a:tailEnd len="med" w="med" type="triangle"/>
          </a:ln>
        </p:spPr>
      </p:cxnSp>
      <p:cxnSp>
        <p:nvCxnSpPr>
          <p:cNvPr id="439" name="Google Shape;439;p39"/>
          <p:cNvCxnSpPr>
            <a:stCxn id="426" idx="3"/>
            <a:endCxn id="435" idx="1"/>
          </p:cNvCxnSpPr>
          <p:nvPr/>
        </p:nvCxnSpPr>
        <p:spPr>
          <a:xfrm flipH="1" rot="10800000">
            <a:off x="6795537" y="4556528"/>
            <a:ext cx="2241000" cy="508500"/>
          </a:xfrm>
          <a:prstGeom prst="straightConnector1">
            <a:avLst/>
          </a:prstGeom>
          <a:noFill/>
          <a:ln cap="flat" cmpd="sng" w="76200">
            <a:solidFill>
              <a:schemeClr val="accent1"/>
            </a:solidFill>
            <a:prstDash val="solid"/>
            <a:miter lim="800000"/>
            <a:headEnd len="sm" w="sm" type="none"/>
            <a:tailEnd len="med" w="med" type="triangle"/>
          </a:ln>
        </p:spPr>
      </p:cxnSp>
      <p:cxnSp>
        <p:nvCxnSpPr>
          <p:cNvPr id="440" name="Google Shape;440;p39"/>
          <p:cNvCxnSpPr>
            <a:stCxn id="426" idx="3"/>
            <a:endCxn id="436" idx="1"/>
          </p:cNvCxnSpPr>
          <p:nvPr/>
        </p:nvCxnSpPr>
        <p:spPr>
          <a:xfrm>
            <a:off x="6795537" y="5065028"/>
            <a:ext cx="2132700" cy="729300"/>
          </a:xfrm>
          <a:prstGeom prst="straightConnector1">
            <a:avLst/>
          </a:prstGeom>
          <a:noFill/>
          <a:ln cap="flat" cmpd="sng" w="76200">
            <a:solidFill>
              <a:schemeClr val="accent1"/>
            </a:solidFill>
            <a:prstDash val="solid"/>
            <a:miter lim="800000"/>
            <a:headEnd len="sm" w="sm" type="none"/>
            <a:tailEnd len="med" w="med" type="triangle"/>
          </a:ln>
        </p:spPr>
      </p:cxnSp>
      <p:pic>
        <p:nvPicPr>
          <p:cNvPr id="441" name="Google Shape;441;p39"/>
          <p:cNvPicPr preferRelativeResize="0"/>
          <p:nvPr/>
        </p:nvPicPr>
        <p:blipFill rotWithShape="1">
          <a:blip r:embed="rId9">
            <a:alphaModFix/>
          </a:blip>
          <a:srcRect b="0" l="0" r="0" t="0"/>
          <a:stretch/>
        </p:blipFill>
        <p:spPr>
          <a:xfrm>
            <a:off x="9025329" y="4844777"/>
            <a:ext cx="648000" cy="707123"/>
          </a:xfrm>
          <a:prstGeom prst="rect">
            <a:avLst/>
          </a:prstGeom>
          <a:noFill/>
          <a:ln>
            <a:noFill/>
          </a:ln>
        </p:spPr>
      </p:pic>
      <p:sp>
        <p:nvSpPr>
          <p:cNvPr id="442" name="Google Shape;442;p39"/>
          <p:cNvSpPr txBox="1"/>
          <p:nvPr/>
        </p:nvSpPr>
        <p:spPr>
          <a:xfrm>
            <a:off x="9684680" y="3667667"/>
            <a:ext cx="106150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Positivo : 1</a:t>
            </a:r>
            <a:endParaRPr b="0" i="0" sz="1400" u="none" cap="none" strike="noStrike">
              <a:solidFill>
                <a:srgbClr val="000000"/>
              </a:solidFill>
              <a:latin typeface="Arial"/>
              <a:ea typeface="Arial"/>
              <a:cs typeface="Arial"/>
              <a:sym typeface="Arial"/>
            </a:endParaRPr>
          </a:p>
        </p:txBody>
      </p:sp>
      <p:sp>
        <p:nvSpPr>
          <p:cNvPr id="443" name="Google Shape;443;p39"/>
          <p:cNvSpPr txBox="1"/>
          <p:nvPr/>
        </p:nvSpPr>
        <p:spPr>
          <a:xfrm>
            <a:off x="9710963" y="4402514"/>
            <a:ext cx="175721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Sin sentimientos: -1</a:t>
            </a:r>
            <a:endParaRPr b="0" i="0" sz="1400" u="none" cap="none" strike="noStrike">
              <a:solidFill>
                <a:srgbClr val="000000"/>
              </a:solidFill>
              <a:latin typeface="Arial"/>
              <a:ea typeface="Arial"/>
              <a:cs typeface="Arial"/>
              <a:sym typeface="Arial"/>
            </a:endParaRPr>
          </a:p>
        </p:txBody>
      </p:sp>
      <p:sp>
        <p:nvSpPr>
          <p:cNvPr id="444" name="Google Shape;444;p39"/>
          <p:cNvSpPr txBox="1"/>
          <p:nvPr/>
        </p:nvSpPr>
        <p:spPr>
          <a:xfrm>
            <a:off x="9734882" y="5081767"/>
            <a:ext cx="97013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Neutro : 0</a:t>
            </a:r>
            <a:endParaRPr b="0" i="0" sz="1400" u="none" cap="none" strike="noStrike">
              <a:solidFill>
                <a:srgbClr val="000000"/>
              </a:solidFill>
              <a:latin typeface="Arial"/>
              <a:ea typeface="Arial"/>
              <a:cs typeface="Arial"/>
              <a:sym typeface="Arial"/>
            </a:endParaRPr>
          </a:p>
        </p:txBody>
      </p:sp>
      <p:sp>
        <p:nvSpPr>
          <p:cNvPr id="445" name="Google Shape;445;p39"/>
          <p:cNvSpPr txBox="1"/>
          <p:nvPr/>
        </p:nvSpPr>
        <p:spPr>
          <a:xfrm>
            <a:off x="9576269" y="5706487"/>
            <a:ext cx="114005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Negativo : 2</a:t>
            </a:r>
            <a:endParaRPr b="0" i="0" sz="1400" u="none" cap="none" strike="noStrike">
              <a:solidFill>
                <a:srgbClr val="000000"/>
              </a:solidFill>
              <a:latin typeface="Arial"/>
              <a:ea typeface="Arial"/>
              <a:cs typeface="Arial"/>
              <a:sym typeface="Arial"/>
            </a:endParaRPr>
          </a:p>
        </p:txBody>
      </p:sp>
      <p:cxnSp>
        <p:nvCxnSpPr>
          <p:cNvPr id="446" name="Google Shape;446;p39"/>
          <p:cNvCxnSpPr>
            <a:stCxn id="426" idx="3"/>
            <a:endCxn id="441" idx="1"/>
          </p:cNvCxnSpPr>
          <p:nvPr/>
        </p:nvCxnSpPr>
        <p:spPr>
          <a:xfrm>
            <a:off x="6795537" y="5065028"/>
            <a:ext cx="2229900" cy="133200"/>
          </a:xfrm>
          <a:prstGeom prst="straightConnector1">
            <a:avLst/>
          </a:prstGeom>
          <a:noFill/>
          <a:ln cap="flat" cmpd="sng" w="76200">
            <a:solidFill>
              <a:schemeClr val="accent1"/>
            </a:solidFill>
            <a:prstDash val="solid"/>
            <a:miter lim="800000"/>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0" name="Shape 450"/>
        <p:cNvGrpSpPr/>
        <p:nvPr/>
      </p:nvGrpSpPr>
      <p:grpSpPr>
        <a:xfrm>
          <a:off x="0" y="0"/>
          <a:ext cx="0" cy="0"/>
          <a:chOff x="0" y="0"/>
          <a:chExt cx="0" cy="0"/>
        </a:xfrm>
      </p:grpSpPr>
      <p:sp>
        <p:nvSpPr>
          <p:cNvPr id="451" name="Google Shape;451;p7"/>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FFFFFF"/>
                </a:solidFill>
                <a:latin typeface="Calibri"/>
                <a:ea typeface="Calibri"/>
                <a:cs typeface="Calibri"/>
                <a:sym typeface="Calibri"/>
              </a:rPr>
              <a:t>P1: Configurar database SQlite</a:t>
            </a:r>
            <a:endParaRPr b="1" i="0" sz="3000" u="none" cap="none" strike="noStrike">
              <a:solidFill>
                <a:srgbClr val="FFFFFF"/>
              </a:solidFill>
              <a:latin typeface="Calibri"/>
              <a:ea typeface="Calibri"/>
              <a:cs typeface="Calibri"/>
              <a:sym typeface="Calibri"/>
            </a:endParaRPr>
          </a:p>
        </p:txBody>
      </p:sp>
      <p:sp>
        <p:nvSpPr>
          <p:cNvPr id="452" name="Google Shape;452;p7"/>
          <p:cNvSpPr/>
          <p:nvPr/>
        </p:nvSpPr>
        <p:spPr>
          <a:xfrm>
            <a:off x="1259815" y="2411820"/>
            <a:ext cx="9144000" cy="3970318"/>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import sqlite3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import 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if os.path.exists('tweets.sqlite'):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os.remove('tweets.sqlite')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conn = sqlite3.connect('tweets.sqlite')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 = conn.cursor()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c.execute('CREATE TABLE tweets_db (tweet TEXT, sentiment INTEGER, date TEXT)')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example1 = 'que aburrido es estar en cuarentena…'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c.execute("INSERT INTO tweets_db (tweet, sentiment, date) VALUES (?, ?, DATETIME('now'))", (example1,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example2 = 'Estoy feliz de estar con mi familia'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c.execute("INSERT INTO tweets_db (tweet, sentiment, date) VALUES (?, ?, DATETIME('now'))", (example2, 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conn.commit()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conn.close()</a:t>
            </a:r>
            <a:endParaRPr b="0" i="0" sz="1400" u="none" cap="none" strike="noStrike">
              <a:solidFill>
                <a:srgbClr val="000000"/>
              </a:solidFill>
              <a:latin typeface="Arial"/>
              <a:ea typeface="Arial"/>
              <a:cs typeface="Arial"/>
              <a:sym typeface="Arial"/>
            </a:endParaRPr>
          </a:p>
        </p:txBody>
      </p:sp>
      <p:sp>
        <p:nvSpPr>
          <p:cNvPr id="453" name="Google Shape;453;p7"/>
          <p:cNvSpPr/>
          <p:nvPr/>
        </p:nvSpPr>
        <p:spPr>
          <a:xfrm>
            <a:off x="4409546" y="2119912"/>
            <a:ext cx="23407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make_database_sqlite.py</a:t>
            </a:r>
            <a:endParaRPr b="0" i="0" sz="1400" u="none" cap="none" strike="noStrike">
              <a:solidFill>
                <a:srgbClr val="000000"/>
              </a:solidFill>
              <a:latin typeface="Arial"/>
              <a:ea typeface="Arial"/>
              <a:cs typeface="Arial"/>
              <a:sym typeface="Arial"/>
            </a:endParaRPr>
          </a:p>
        </p:txBody>
      </p:sp>
      <p:sp>
        <p:nvSpPr>
          <p:cNvPr id="454" name="Google Shape;454;p7"/>
          <p:cNvSpPr txBox="1"/>
          <p:nvPr/>
        </p:nvSpPr>
        <p:spPr>
          <a:xfrm>
            <a:off x="1151990" y="1267109"/>
            <a:ext cx="11040009"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Creamos una base de datos </a:t>
            </a:r>
            <a:r>
              <a:rPr b="1" i="0" lang="es-CO" sz="1800" u="none" cap="none" strike="noStrike">
                <a:solidFill>
                  <a:srgbClr val="000000"/>
                </a:solidFill>
                <a:latin typeface="Calibri"/>
                <a:ea typeface="Calibri"/>
                <a:cs typeface="Calibri"/>
                <a:sym typeface="Calibri"/>
              </a:rPr>
              <a:t>Sqlite </a:t>
            </a:r>
            <a:r>
              <a:rPr b="0" i="0" lang="es-CO" sz="1800" u="none" cap="none" strike="noStrike">
                <a:solidFill>
                  <a:srgbClr val="000000"/>
                </a:solidFill>
                <a:latin typeface="Calibri"/>
                <a:ea typeface="Calibri"/>
                <a:cs typeface="Calibri"/>
                <a:sym typeface="Calibri"/>
              </a:rPr>
              <a:t> llamada </a:t>
            </a:r>
            <a:r>
              <a:rPr b="1" i="0" lang="es-CO" sz="1800" u="none" cap="none" strike="noStrike">
                <a:solidFill>
                  <a:srgbClr val="000000"/>
                </a:solidFill>
                <a:latin typeface="Calibri"/>
                <a:ea typeface="Calibri"/>
                <a:cs typeface="Calibri"/>
                <a:sym typeface="Calibri"/>
              </a:rPr>
              <a:t>tweets.sqlite</a:t>
            </a:r>
            <a:r>
              <a:rPr b="0" i="0" lang="es-CO" sz="1800" u="none" cap="none" strike="noStrike">
                <a:solidFill>
                  <a:srgbClr val="000000"/>
                </a:solidFill>
                <a:latin typeface="Calibri"/>
                <a:ea typeface="Calibri"/>
                <a:cs typeface="Calibri"/>
                <a:sym typeface="Calibri"/>
              </a:rPr>
              <a:t> dentro del directorio de </a:t>
            </a:r>
            <a:r>
              <a:rPr b="1" i="0" lang="es-CO" sz="1800" u="none" cap="none" strike="noStrike">
                <a:solidFill>
                  <a:srgbClr val="000000"/>
                </a:solidFill>
                <a:latin typeface="Calibri"/>
                <a:ea typeface="Calibri"/>
                <a:cs typeface="Calibri"/>
                <a:sym typeface="Calibri"/>
              </a:rPr>
              <a:t>twitterclassifier</a:t>
            </a:r>
            <a:r>
              <a:rPr b="0" i="0" lang="es-CO" sz="1800" u="none" cap="none" strike="noStrike">
                <a:solidFill>
                  <a:srgbClr val="000000"/>
                </a:solidFill>
                <a:latin typeface="Calibri"/>
                <a:ea typeface="Calibri"/>
                <a:cs typeface="Calibri"/>
                <a:sym typeface="Calibri"/>
              </a:rPr>
              <a:t> y almacenara dos criticas de cine (prueba)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58" name="Shape 458"/>
        <p:cNvGrpSpPr/>
        <p:nvPr/>
      </p:nvGrpSpPr>
      <p:grpSpPr>
        <a:xfrm>
          <a:off x="0" y="0"/>
          <a:ext cx="0" cy="0"/>
          <a:chOff x="0" y="0"/>
          <a:chExt cx="0" cy="0"/>
        </a:xfrm>
      </p:grpSpPr>
      <p:sp>
        <p:nvSpPr>
          <p:cNvPr id="459" name="Google Shape;459;p40"/>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FFFFFF"/>
                </a:solidFill>
                <a:latin typeface="Calibri"/>
                <a:ea typeface="Calibri"/>
                <a:cs typeface="Calibri"/>
                <a:sym typeface="Calibri"/>
              </a:rPr>
              <a:t>P1: Configurar database SQlite</a:t>
            </a:r>
            <a:endParaRPr b="1" i="0" sz="3000" u="none" cap="none" strike="noStrike">
              <a:solidFill>
                <a:srgbClr val="FFFFFF"/>
              </a:solidFill>
              <a:latin typeface="Calibri"/>
              <a:ea typeface="Calibri"/>
              <a:cs typeface="Calibri"/>
              <a:sym typeface="Calibri"/>
            </a:endParaRPr>
          </a:p>
        </p:txBody>
      </p:sp>
      <p:sp>
        <p:nvSpPr>
          <p:cNvPr id="460" name="Google Shape;460;p40"/>
          <p:cNvSpPr txBox="1"/>
          <p:nvPr/>
        </p:nvSpPr>
        <p:spPr>
          <a:xfrm>
            <a:off x="1341296" y="1468760"/>
            <a:ext cx="9055100"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rgbClr val="000000"/>
                </a:solidFill>
                <a:latin typeface="Calibri"/>
                <a:ea typeface="Calibri"/>
                <a:cs typeface="Calibri"/>
                <a:sym typeface="Calibri"/>
              </a:rPr>
              <a:t>Comprobemos si se guardo bien: abrimos la conexión y hacemos una consulta (SELECT)</a:t>
            </a:r>
            <a:endParaRPr b="0" i="0" sz="1400" u="none" cap="none" strike="noStrike">
              <a:solidFill>
                <a:srgbClr val="000000"/>
              </a:solidFill>
              <a:latin typeface="Arial"/>
              <a:ea typeface="Arial"/>
              <a:cs typeface="Arial"/>
              <a:sym typeface="Arial"/>
            </a:endParaRPr>
          </a:p>
        </p:txBody>
      </p:sp>
      <p:sp>
        <p:nvSpPr>
          <p:cNvPr id="461" name="Google Shape;461;p40"/>
          <p:cNvSpPr/>
          <p:nvPr/>
        </p:nvSpPr>
        <p:spPr>
          <a:xfrm>
            <a:off x="1252396" y="2289327"/>
            <a:ext cx="9144000" cy="1815882"/>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conn = sqlite3.connect(tweets.sqlite')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 = conn.cursor()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c.execute("SELECT * FROM tweets_db WHERE date BETWEEN '2019-01-01 10:10:10' AND DATETIME('now')")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results = c.fetchall()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conn.close()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print(results)</a:t>
            </a:r>
            <a:endParaRPr b="0" i="0" sz="1400" u="none" cap="none" strike="noStrike">
              <a:solidFill>
                <a:srgbClr val="000000"/>
              </a:solidFill>
              <a:latin typeface="Arial"/>
              <a:ea typeface="Arial"/>
              <a:cs typeface="Arial"/>
              <a:sym typeface="Arial"/>
            </a:endParaRPr>
          </a:p>
        </p:txBody>
      </p:sp>
      <p:sp>
        <p:nvSpPr>
          <p:cNvPr id="462" name="Google Shape;462;p40"/>
          <p:cNvSpPr/>
          <p:nvPr/>
        </p:nvSpPr>
        <p:spPr>
          <a:xfrm>
            <a:off x="1461946" y="4377037"/>
            <a:ext cx="8813800" cy="954107"/>
          </a:xfrm>
          <a:prstGeom prst="rect">
            <a:avLst/>
          </a:prstGeom>
          <a:solidFill>
            <a:srgbClr val="A5A5A5"/>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212121"/>
                </a:solidFill>
                <a:latin typeface="Courier New"/>
                <a:ea typeface="Courier New"/>
                <a:cs typeface="Courier New"/>
                <a:sym typeface="Courier New"/>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212121"/>
                </a:solidFill>
                <a:latin typeface="Courier New"/>
                <a:ea typeface="Courier New"/>
                <a:cs typeface="Courier New"/>
                <a:sym typeface="Courier New"/>
              </a:rPr>
              <a:t> (</a:t>
            </a:r>
            <a:r>
              <a:rPr b="0" i="0" lang="es-CO" sz="1400" u="none" cap="none" strike="noStrike">
                <a:solidFill>
                  <a:srgbClr val="000000"/>
                </a:solidFill>
                <a:latin typeface="Arial"/>
                <a:ea typeface="Arial"/>
                <a:cs typeface="Arial"/>
                <a:sym typeface="Arial"/>
              </a:rPr>
              <a:t>que aburrido es estar en cuarentena…</a:t>
            </a:r>
            <a:r>
              <a:rPr b="1" i="0" lang="es-CO" sz="1400" u="none" cap="none" strike="noStrike">
                <a:solidFill>
                  <a:srgbClr val="212121"/>
                </a:solidFill>
                <a:latin typeface="Courier New"/>
                <a:ea typeface="Courier New"/>
                <a:cs typeface="Courier New"/>
                <a:sym typeface="Courier New"/>
              </a:rPr>
              <a:t>', 1, '2019-10-08 22:01:44’),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212121"/>
                </a:solidFill>
                <a:latin typeface="Courier New"/>
                <a:ea typeface="Courier New"/>
                <a:cs typeface="Courier New"/>
                <a:sym typeface="Courier New"/>
              </a:rPr>
              <a:t> (</a:t>
            </a:r>
            <a:r>
              <a:rPr b="0" i="0" lang="es-CO" sz="1400" u="none" cap="none" strike="noStrike">
                <a:solidFill>
                  <a:srgbClr val="000000"/>
                </a:solidFill>
                <a:latin typeface="Arial"/>
                <a:ea typeface="Arial"/>
                <a:cs typeface="Arial"/>
                <a:sym typeface="Arial"/>
              </a:rPr>
              <a:t>Estoy feliz de estar con mi familia </a:t>
            </a:r>
            <a:r>
              <a:rPr b="1" i="0" lang="es-CO" sz="1400" u="none" cap="none" strike="noStrike">
                <a:solidFill>
                  <a:srgbClr val="212121"/>
                </a:solidFill>
                <a:latin typeface="Courier New"/>
                <a:ea typeface="Courier New"/>
                <a:cs typeface="Courier New"/>
                <a:sym typeface="Courier New"/>
              </a:rPr>
              <a:t>', 0, '2019-10-08 22:01:44’)</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212121"/>
                </a:solidFill>
                <a:latin typeface="Courier New"/>
                <a:ea typeface="Courier New"/>
                <a:cs typeface="Courier New"/>
                <a:sym typeface="Courier New"/>
              </a:rPr>
              <a:t>]</a:t>
            </a:r>
            <a:endParaRPr b="1" i="0" sz="1400" u="none" cap="none" strike="noStrike">
              <a:solidFill>
                <a:srgbClr val="000000"/>
              </a:solidFill>
              <a:latin typeface="Arial"/>
              <a:ea typeface="Arial"/>
              <a:cs typeface="Arial"/>
              <a:sym typeface="Arial"/>
            </a:endParaRPr>
          </a:p>
        </p:txBody>
      </p:sp>
      <p:sp>
        <p:nvSpPr>
          <p:cNvPr id="463" name="Google Shape;463;p40"/>
          <p:cNvSpPr txBox="1"/>
          <p:nvPr/>
        </p:nvSpPr>
        <p:spPr>
          <a:xfrm>
            <a:off x="1341296" y="5435130"/>
            <a:ext cx="8934450" cy="113873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FF0000"/>
                </a:solidFill>
                <a:latin typeface="Arial"/>
                <a:ea typeface="Arial"/>
                <a:cs typeface="Arial"/>
                <a:sym typeface="Arial"/>
              </a:rPr>
              <a:t>Descargar los 4 archivos (classifier.pkl, stopwords.pkl, vectorizer.py y tweets.sqlite)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FF0000"/>
                </a:solidFill>
                <a:latin typeface="Arial"/>
                <a:ea typeface="Arial"/>
                <a:cs typeface="Arial"/>
                <a:sym typeface="Arial"/>
              </a:rPr>
              <a:t> y guardarlos en el repositorio denominado: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es-CO" sz="2000" u="none" cap="none" strike="noStrike">
                <a:solidFill>
                  <a:srgbClr val="FF0000"/>
                </a:solidFill>
                <a:latin typeface="Arial"/>
                <a:ea typeface="Arial"/>
                <a:cs typeface="Arial"/>
                <a:sym typeface="Arial"/>
              </a:rPr>
              <a:t>twitterclassifier</a:t>
            </a:r>
            <a:endParaRPr b="1" i="0" sz="2000" u="none" cap="none" strike="noStrike">
              <a:solidFill>
                <a:srgbClr val="FF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41"/>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FFFFFF"/>
                </a:solidFill>
                <a:latin typeface="Calibri"/>
                <a:ea typeface="Calibri"/>
                <a:cs typeface="Calibri"/>
                <a:sym typeface="Calibri"/>
              </a:rPr>
              <a:t>P2: Archivos y carpetas</a:t>
            </a:r>
            <a:endParaRPr b="0" i="0" sz="1400" u="none" cap="none" strike="noStrike">
              <a:solidFill>
                <a:srgbClr val="000000"/>
              </a:solidFill>
              <a:latin typeface="Arial"/>
              <a:ea typeface="Arial"/>
              <a:cs typeface="Arial"/>
              <a:sym typeface="Arial"/>
            </a:endParaRPr>
          </a:p>
        </p:txBody>
      </p:sp>
      <p:sp>
        <p:nvSpPr>
          <p:cNvPr id="469" name="Google Shape;469;p41"/>
          <p:cNvSpPr txBox="1"/>
          <p:nvPr/>
        </p:nvSpPr>
        <p:spPr>
          <a:xfrm>
            <a:off x="1297663" y="1190119"/>
            <a:ext cx="9144000"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Árbol de directorios y archivos que se van a crear:</a:t>
            </a:r>
            <a:endParaRPr b="0" i="0" sz="1400" u="none" cap="none" strike="noStrike">
              <a:solidFill>
                <a:srgbClr val="000000"/>
              </a:solidFill>
              <a:latin typeface="Arial"/>
              <a:ea typeface="Arial"/>
              <a:cs typeface="Arial"/>
              <a:sym typeface="Arial"/>
            </a:endParaRPr>
          </a:p>
        </p:txBody>
      </p:sp>
      <p:sp>
        <p:nvSpPr>
          <p:cNvPr id="470" name="Google Shape;470;p41"/>
          <p:cNvSpPr txBox="1"/>
          <p:nvPr/>
        </p:nvSpPr>
        <p:spPr>
          <a:xfrm>
            <a:off x="5097102" y="1905526"/>
            <a:ext cx="7094898" cy="28007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Los archivos están en la carpeta drive/…/documentos/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es-CO" sz="1600" u="none" cap="none" strike="noStrike">
                <a:solidFill>
                  <a:srgbClr val="000000"/>
                </a:solidFill>
                <a:latin typeface="Arial"/>
                <a:ea typeface="Arial"/>
                <a:cs typeface="Arial"/>
                <a:sym typeface="Arial"/>
              </a:rPr>
              <a:t>framework Flask/tweetsclassifier</a:t>
            </a:r>
            <a:r>
              <a:rPr b="0" i="0" lang="es-CO"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es-CO" sz="1600" u="none" cap="none" strike="noStrike">
                <a:solidFill>
                  <a:srgbClr val="000000"/>
                </a:solidFill>
                <a:latin typeface="Arial"/>
                <a:ea typeface="Arial"/>
                <a:cs typeface="Arial"/>
                <a:sym typeface="Arial"/>
              </a:rPr>
              <a:t>pkl_objects </a:t>
            </a:r>
            <a:r>
              <a:rPr b="0" i="0" lang="es-CO" sz="1600" u="none" cap="none" strike="noStrike">
                <a:solidFill>
                  <a:srgbClr val="000000"/>
                </a:solidFill>
                <a:latin typeface="Arial"/>
                <a:ea typeface="Arial"/>
                <a:cs typeface="Arial"/>
                <a:sym typeface="Arial"/>
              </a:rPr>
              <a:t>(</a:t>
            </a:r>
            <a:r>
              <a:rPr b="1" i="0" lang="es-CO" sz="1600" u="none" cap="none" strike="noStrike">
                <a:solidFill>
                  <a:srgbClr val="000000"/>
                </a:solidFill>
                <a:latin typeface="Arial"/>
                <a:ea typeface="Arial"/>
                <a:cs typeface="Arial"/>
                <a:sym typeface="Arial"/>
              </a:rPr>
              <a:t>classifier.pkl y stopwords.pkl</a:t>
            </a:r>
            <a:r>
              <a:rPr b="0" i="0" lang="es-CO" sz="16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es-CO" sz="1600" u="none" cap="none" strike="noStrike">
                <a:solidFill>
                  <a:srgbClr val="000000"/>
                </a:solidFill>
                <a:latin typeface="Arial"/>
                <a:ea typeface="Arial"/>
                <a:cs typeface="Arial"/>
                <a:sym typeface="Arial"/>
              </a:rPr>
              <a:t>tweets.sqlite</a:t>
            </a:r>
            <a:endParaRPr b="1" i="0" sz="1600" u="none" cap="none" strike="noStrike">
              <a:solidFill>
                <a:srgbClr val="000000"/>
              </a:solidFill>
              <a:latin typeface="Arial"/>
              <a:ea typeface="Arial"/>
              <a:cs typeface="Arial"/>
              <a:sym typeface="Arial"/>
            </a:endParaRPr>
          </a:p>
          <a:p>
            <a:pPr indent="-184150" lvl="0" marL="28575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600"/>
              <a:buFont typeface="Arial"/>
              <a:buChar char="•"/>
            </a:pPr>
            <a:r>
              <a:rPr b="1" i="0" lang="es-CO" sz="1600" u="none" cap="none" strike="noStrike">
                <a:solidFill>
                  <a:srgbClr val="000000"/>
                </a:solidFill>
                <a:latin typeface="Arial"/>
                <a:ea typeface="Arial"/>
                <a:cs typeface="Arial"/>
                <a:sym typeface="Arial"/>
              </a:rPr>
              <a:t>vectorizer.py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Los demás archivos los vamos a analizar a continuación.</a:t>
            </a:r>
            <a:endParaRPr b="0" i="0" sz="1600" u="none" cap="none" strike="noStrike">
              <a:solidFill>
                <a:srgbClr val="000000"/>
              </a:solidFill>
              <a:latin typeface="Arial"/>
              <a:ea typeface="Arial"/>
              <a:cs typeface="Arial"/>
              <a:sym typeface="Arial"/>
            </a:endParaRPr>
          </a:p>
        </p:txBody>
      </p:sp>
      <p:pic>
        <p:nvPicPr>
          <p:cNvPr id="471" name="Google Shape;471;p41"/>
          <p:cNvPicPr preferRelativeResize="0"/>
          <p:nvPr/>
        </p:nvPicPr>
        <p:blipFill rotWithShape="1">
          <a:blip r:embed="rId4">
            <a:alphaModFix/>
          </a:blip>
          <a:srcRect b="0" l="0" r="0" t="0"/>
          <a:stretch/>
        </p:blipFill>
        <p:spPr>
          <a:xfrm>
            <a:off x="1457841" y="1497855"/>
            <a:ext cx="2975106" cy="507840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42"/>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FFFFFF"/>
                </a:solidFill>
                <a:latin typeface="Calibri"/>
                <a:ea typeface="Calibri"/>
                <a:cs typeface="Calibri"/>
                <a:sym typeface="Calibri"/>
              </a:rPr>
              <a:t>P2: Archivos y carpetas</a:t>
            </a:r>
            <a:endParaRPr b="0" i="0" sz="1400" u="none" cap="none" strike="noStrike">
              <a:solidFill>
                <a:srgbClr val="000000"/>
              </a:solidFill>
              <a:latin typeface="Arial"/>
              <a:ea typeface="Arial"/>
              <a:cs typeface="Arial"/>
              <a:sym typeface="Arial"/>
            </a:endParaRPr>
          </a:p>
        </p:txBody>
      </p:sp>
      <p:sp>
        <p:nvSpPr>
          <p:cNvPr id="477" name="Google Shape;477;p42"/>
          <p:cNvSpPr txBox="1"/>
          <p:nvPr/>
        </p:nvSpPr>
        <p:spPr>
          <a:xfrm>
            <a:off x="1297663" y="1190119"/>
            <a:ext cx="9144000" cy="5231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Librerías que vamos a necesitar: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sklearn</a:t>
            </a:r>
            <a:endParaRPr b="0" i="0" sz="1400" u="none" cap="none" strike="noStrike">
              <a:solidFill>
                <a:srgbClr val="000000"/>
              </a:solidFill>
              <a:latin typeface="Arial"/>
              <a:ea typeface="Arial"/>
              <a:cs typeface="Arial"/>
              <a:sym typeface="Arial"/>
            </a:endParaRPr>
          </a:p>
        </p:txBody>
      </p:sp>
      <p:sp>
        <p:nvSpPr>
          <p:cNvPr id="478" name="Google Shape;478;p42"/>
          <p:cNvSpPr/>
          <p:nvPr/>
        </p:nvSpPr>
        <p:spPr>
          <a:xfrm>
            <a:off x="1297663" y="2008670"/>
            <a:ext cx="9144000" cy="307736"/>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sudo pip3 install sklearn</a:t>
            </a:r>
            <a:endParaRPr b="0" i="0" sz="1400" u="none" cap="none" strike="noStrike">
              <a:solidFill>
                <a:srgbClr val="000000"/>
              </a:solidFill>
              <a:latin typeface="Arial"/>
              <a:ea typeface="Arial"/>
              <a:cs typeface="Arial"/>
              <a:sym typeface="Arial"/>
            </a:endParaRPr>
          </a:p>
        </p:txBody>
      </p:sp>
      <p:pic>
        <p:nvPicPr>
          <p:cNvPr id="479" name="Google Shape;479;p42"/>
          <p:cNvPicPr preferRelativeResize="0"/>
          <p:nvPr/>
        </p:nvPicPr>
        <p:blipFill rotWithShape="1">
          <a:blip r:embed="rId4">
            <a:alphaModFix/>
          </a:blip>
          <a:srcRect b="0" l="0" r="0" t="0"/>
          <a:stretch/>
        </p:blipFill>
        <p:spPr>
          <a:xfrm>
            <a:off x="1632217" y="2611777"/>
            <a:ext cx="7515225" cy="3448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3" name="Shape 483"/>
        <p:cNvGrpSpPr/>
        <p:nvPr/>
      </p:nvGrpSpPr>
      <p:grpSpPr>
        <a:xfrm>
          <a:off x="0" y="0"/>
          <a:ext cx="0" cy="0"/>
          <a:chOff x="0" y="0"/>
          <a:chExt cx="0" cy="0"/>
        </a:xfrm>
      </p:grpSpPr>
      <p:sp>
        <p:nvSpPr>
          <p:cNvPr id="484" name="Google Shape;484;p43"/>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FFFFFF"/>
                </a:solidFill>
                <a:latin typeface="Calibri"/>
                <a:ea typeface="Calibri"/>
                <a:cs typeface="Calibri"/>
                <a:sym typeface="Calibri"/>
              </a:rPr>
              <a:t>P3. Comprendiendo el app.py  (parte 1)</a:t>
            </a:r>
            <a:endParaRPr b="0" i="0" sz="1400" u="none" cap="none" strike="noStrike">
              <a:solidFill>
                <a:srgbClr val="000000"/>
              </a:solidFill>
              <a:latin typeface="Arial"/>
              <a:ea typeface="Arial"/>
              <a:cs typeface="Arial"/>
              <a:sym typeface="Arial"/>
            </a:endParaRPr>
          </a:p>
        </p:txBody>
      </p:sp>
      <p:sp>
        <p:nvSpPr>
          <p:cNvPr id="485" name="Google Shape;485;p43"/>
          <p:cNvSpPr txBox="1"/>
          <p:nvPr/>
        </p:nvSpPr>
        <p:spPr>
          <a:xfrm>
            <a:off x="1288610" y="1207191"/>
            <a:ext cx="4906800" cy="5509160"/>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from flask import Flask, render_template, request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from wtforms import Form, TextAreaField, validators</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import pickle</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import sqlite3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import 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import numpy as np</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import HashingVectorizer from local dir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from vectorizer import vect</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app = Flask(__name__)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Preparing the Classifier</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cur_dir = os.path.dirname(__file__)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clf = pickle.load(open(os.path.join(cur_dir,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'pkl_objects',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'classifier.pkl'), 'rb'))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db = os.path.join(cur_dir, 'tweets.sqlite')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def classify(document):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label = {-1:'Sin sentimiento', 0:'Neutro', 1:'Positivo',2: 'Negativo'}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X = vect.transform([document])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y = clf.predict(X)[0]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proba = np.max(clf.predict_proba(X))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return label[y], proba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def train(document,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X = vect.transform([document])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clf.partial_fit(X,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def sqlite_entry(path, document,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conn = sqlite3.connect(path)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 = conn.cursor()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c.execute("INSERT INTO tweets_db (tweet, sentiment, 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 VALUES (?, ?, DATETIME('now'))", (document,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conn.commit()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conn.close()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def sqlite_select(path):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conn = sqlite3.connect(path)</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 = conn.cursor()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c.execute("SELECT tweet, sentiment, date FROM tweets_db")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results = c.fetchall()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return results</a:t>
            </a:r>
            <a:endParaRPr b="0" i="0" sz="800" u="none" cap="none" strike="noStrike">
              <a:solidFill>
                <a:srgbClr val="000000"/>
              </a:solidFill>
              <a:latin typeface="Arial"/>
              <a:ea typeface="Arial"/>
              <a:cs typeface="Arial"/>
              <a:sym typeface="Arial"/>
            </a:endParaRPr>
          </a:p>
        </p:txBody>
      </p:sp>
      <p:sp>
        <p:nvSpPr>
          <p:cNvPr id="486" name="Google Shape;486;p43"/>
          <p:cNvSpPr txBox="1"/>
          <p:nvPr/>
        </p:nvSpPr>
        <p:spPr>
          <a:xfrm>
            <a:off x="6430849" y="1207191"/>
            <a:ext cx="5761151" cy="483205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archivo </a:t>
            </a:r>
            <a:r>
              <a:rPr b="1" i="0" lang="es-CO" sz="1400" u="none" cap="none" strike="noStrike">
                <a:solidFill>
                  <a:srgbClr val="000000"/>
                </a:solidFill>
                <a:latin typeface="Arial"/>
                <a:ea typeface="Arial"/>
                <a:cs typeface="Arial"/>
                <a:sym typeface="Arial"/>
              </a:rPr>
              <a:t>app.py </a:t>
            </a:r>
            <a:r>
              <a:rPr b="0" i="0" lang="es-CO" sz="1400" u="none" cap="none" strike="noStrike">
                <a:solidFill>
                  <a:srgbClr val="000000"/>
                </a:solidFill>
                <a:latin typeface="Arial"/>
                <a:ea typeface="Arial"/>
                <a:cs typeface="Arial"/>
                <a:sym typeface="Arial"/>
              </a:rPr>
              <a:t>cambia un poco, en la primera parte implementaremos todo lo requiero para clasificar y entrenar: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El </a:t>
            </a:r>
            <a:r>
              <a:rPr b="1" i="0" lang="es-CO" sz="1400" u="none" cap="none" strike="noStrike">
                <a:solidFill>
                  <a:srgbClr val="000000"/>
                </a:solidFill>
                <a:latin typeface="Arial"/>
                <a:ea typeface="Arial"/>
                <a:cs typeface="Arial"/>
                <a:sym typeface="Arial"/>
              </a:rPr>
              <a:t>vectorizer</a:t>
            </a:r>
            <a:r>
              <a:rPr b="0" i="0" lang="es-CO" sz="1400" u="none" cap="none" strike="noStrike">
                <a:solidFill>
                  <a:srgbClr val="000000"/>
                </a:solidFill>
                <a:latin typeface="Arial"/>
                <a:ea typeface="Arial"/>
                <a:cs typeface="Arial"/>
                <a:sym typeface="Arial"/>
              </a:rPr>
              <a:t> que trabajamos en Google colaboratory y con ello el </a:t>
            </a:r>
            <a:r>
              <a:rPr b="1" i="0" lang="es-CO" sz="1400" u="none" cap="none" strike="noStrike">
                <a:solidFill>
                  <a:srgbClr val="000000"/>
                </a:solidFill>
                <a:latin typeface="Arial"/>
                <a:ea typeface="Arial"/>
                <a:cs typeface="Arial"/>
                <a:sym typeface="Arial"/>
              </a:rPr>
              <a:t>HashingVectorizer </a:t>
            </a:r>
            <a:r>
              <a:rPr b="0" i="0" lang="es-CO" sz="1400" u="none" cap="none" strike="noStrike">
                <a:solidFill>
                  <a:srgbClr val="000000"/>
                </a:solidFill>
                <a:latin typeface="Arial"/>
                <a:ea typeface="Arial"/>
                <a:cs typeface="Arial"/>
                <a:sym typeface="Arial"/>
              </a:rPr>
              <a:t>(vectoriza y tokeniza palabras en un texto).</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Deserialización del clasificador de regresión logistica (classifier.pkl)</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Creamos una función llamada </a:t>
            </a:r>
            <a:r>
              <a:rPr b="1" i="0" lang="es-CO" sz="1400" u="none" cap="none" strike="noStrike">
                <a:solidFill>
                  <a:srgbClr val="000000"/>
                </a:solidFill>
                <a:latin typeface="Arial"/>
                <a:ea typeface="Arial"/>
                <a:cs typeface="Arial"/>
                <a:sym typeface="Arial"/>
              </a:rPr>
              <a:t>classify</a:t>
            </a:r>
            <a:r>
              <a:rPr b="0" i="0" lang="es-CO" sz="1400" u="none" cap="none" strike="noStrike">
                <a:solidFill>
                  <a:srgbClr val="000000"/>
                </a:solidFill>
                <a:latin typeface="Arial"/>
                <a:ea typeface="Arial"/>
                <a:cs typeface="Arial"/>
                <a:sym typeface="Arial"/>
              </a:rPr>
              <a:t>, que le ingresa un texto y me retorna la etiqueta de clase.</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Creamos una función </a:t>
            </a:r>
            <a:r>
              <a:rPr b="1" i="0" lang="es-CO" sz="1400" u="none" cap="none" strike="noStrike">
                <a:solidFill>
                  <a:srgbClr val="000000"/>
                </a:solidFill>
                <a:latin typeface="Arial"/>
                <a:ea typeface="Arial"/>
                <a:cs typeface="Arial"/>
                <a:sym typeface="Arial"/>
              </a:rPr>
              <a:t>train</a:t>
            </a:r>
            <a:r>
              <a:rPr b="0" i="0" lang="es-CO" sz="1400" u="none" cap="none" strike="noStrike">
                <a:solidFill>
                  <a:srgbClr val="000000"/>
                </a:solidFill>
                <a:latin typeface="Arial"/>
                <a:ea typeface="Arial"/>
                <a:cs typeface="Arial"/>
                <a:sym typeface="Arial"/>
              </a:rPr>
              <a:t>, que usaremos para actualizar el clasificador, con las nuevas criticas y etiquetas.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Creamos una función </a:t>
            </a:r>
            <a:r>
              <a:rPr b="1" i="0" lang="es-CO" sz="1400" u="none" cap="none" strike="noStrike">
                <a:solidFill>
                  <a:srgbClr val="000000"/>
                </a:solidFill>
                <a:latin typeface="Arial"/>
                <a:ea typeface="Arial"/>
                <a:cs typeface="Arial"/>
                <a:sym typeface="Arial"/>
              </a:rPr>
              <a:t>sqlite_entry, </a:t>
            </a:r>
            <a:r>
              <a:rPr b="0" i="0" lang="es-CO" sz="1400" u="none" cap="none" strike="noStrike">
                <a:solidFill>
                  <a:srgbClr val="000000"/>
                </a:solidFill>
                <a:latin typeface="Arial"/>
                <a:ea typeface="Arial"/>
                <a:cs typeface="Arial"/>
                <a:sym typeface="Arial"/>
              </a:rPr>
              <a:t>la usaremos para guardar las criticas que cargaran los usuarios en la pagina web.</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Creamos una función denominada </a:t>
            </a:r>
            <a:r>
              <a:rPr b="1" i="0" lang="es-CO" sz="1400" u="none" cap="none" strike="noStrike">
                <a:solidFill>
                  <a:srgbClr val="000000"/>
                </a:solidFill>
                <a:latin typeface="Arial"/>
                <a:ea typeface="Arial"/>
                <a:cs typeface="Arial"/>
                <a:sym typeface="Arial"/>
              </a:rPr>
              <a:t>sqlite_select</a:t>
            </a:r>
            <a:r>
              <a:rPr b="0" i="0" lang="es-CO" sz="1400" u="none" cap="none" strike="noStrike">
                <a:solidFill>
                  <a:srgbClr val="000000"/>
                </a:solidFill>
                <a:latin typeface="Arial"/>
                <a:ea typeface="Arial"/>
                <a:cs typeface="Arial"/>
                <a:sym typeface="Arial"/>
              </a:rPr>
              <a:t>,que nos permitirá visualizar los tweets que se han clasificado y han permitido reentrenar la 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0" name="Shape 490"/>
        <p:cNvGrpSpPr/>
        <p:nvPr/>
      </p:nvGrpSpPr>
      <p:grpSpPr>
        <a:xfrm>
          <a:off x="0" y="0"/>
          <a:ext cx="0" cy="0"/>
          <a:chOff x="0" y="0"/>
          <a:chExt cx="0" cy="0"/>
        </a:xfrm>
      </p:grpSpPr>
      <p:sp>
        <p:nvSpPr>
          <p:cNvPr id="491" name="Google Shape;491;p44"/>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FFFFFF"/>
                </a:solidFill>
                <a:latin typeface="Calibri"/>
                <a:ea typeface="Calibri"/>
                <a:cs typeface="Calibri"/>
                <a:sym typeface="Calibri"/>
              </a:rPr>
              <a:t>P3.1 Comprendiendo el app.py  (parte 2)</a:t>
            </a:r>
            <a:endParaRPr b="0" i="0" sz="1400" u="none" cap="none" strike="noStrike">
              <a:solidFill>
                <a:srgbClr val="000000"/>
              </a:solidFill>
              <a:latin typeface="Arial"/>
              <a:ea typeface="Arial"/>
              <a:cs typeface="Arial"/>
              <a:sym typeface="Arial"/>
            </a:endParaRPr>
          </a:p>
        </p:txBody>
      </p:sp>
      <p:sp>
        <p:nvSpPr>
          <p:cNvPr id="492" name="Google Shape;492;p44"/>
          <p:cNvSpPr txBox="1"/>
          <p:nvPr/>
        </p:nvSpPr>
        <p:spPr>
          <a:xfrm>
            <a:off x="1279556" y="1159099"/>
            <a:ext cx="4932608" cy="5386049"/>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#####flask</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class TweetForm(Form):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tweet = TextAreaField('',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[validators.DataRequired(),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validators.length(min=15)])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@app.route('/')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def index():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form = TweetForm(request.form)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return render_template('tweetform.html', form=form)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@app.route('/sqliteReport', methods=['POST'])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def sqliteReport():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dataset =sqlite_select(db)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return render_template('sqliteReport.html', dataset=dataset)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@app.route('/results', methods=['POST'])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def results():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form = TweetForm(request.form)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if request.method == 'POST' and form.validate():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tweet = request.form['tweet']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y, proba = classify(tweet)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return render_template('results.html',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content=tweet,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prediction=y,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probability=round(proba*100, 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return render_template('tweetform.html', form=form)</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@app.route('/thanks', methods=['POST'])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def feedback():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feedback = request.form['feedback_button']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tweet = request.form['tweet']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prediction = request.form['prediction']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inv_label = {'Sin sentimiento':-1, 'Neutro':0,'Positivo':1,'Negativo':2}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y = inv_label[prediction]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train(tweet,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sqlite_entry(db, tweet, 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return render_template('thanks.html')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if __name__ == '__main__':</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app.run(debug=True)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493" name="Google Shape;493;p44"/>
          <p:cNvSpPr txBox="1"/>
          <p:nvPr/>
        </p:nvSpPr>
        <p:spPr>
          <a:xfrm>
            <a:off x="6456610" y="1159099"/>
            <a:ext cx="5735390" cy="5262939"/>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archivo </a:t>
            </a:r>
            <a:r>
              <a:rPr b="1" i="0" lang="es-CO" sz="1400" u="none" cap="none" strike="noStrike">
                <a:solidFill>
                  <a:srgbClr val="000000"/>
                </a:solidFill>
                <a:latin typeface="Arial"/>
                <a:ea typeface="Arial"/>
                <a:cs typeface="Arial"/>
                <a:sym typeface="Arial"/>
              </a:rPr>
              <a:t>app.py </a:t>
            </a:r>
            <a:r>
              <a:rPr b="0" i="0" lang="es-CO" sz="1400" u="none" cap="none" strike="noStrike">
                <a:solidFill>
                  <a:srgbClr val="000000"/>
                </a:solidFill>
                <a:latin typeface="Arial"/>
                <a:ea typeface="Arial"/>
                <a:cs typeface="Arial"/>
                <a:sym typeface="Arial"/>
              </a:rPr>
              <a:t>cambia un poco, en la segunda parte implementaremos lo asociado a el framework de </a:t>
            </a:r>
            <a:r>
              <a:rPr b="1" i="0" lang="es-CO" sz="1400" u="none" cap="none" strike="noStrike">
                <a:solidFill>
                  <a:srgbClr val="000000"/>
                </a:solidFill>
                <a:latin typeface="Arial"/>
                <a:ea typeface="Arial"/>
                <a:cs typeface="Arial"/>
                <a:sym typeface="Arial"/>
              </a:rPr>
              <a:t>flask</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Creamos una clase llamada </a:t>
            </a:r>
            <a:r>
              <a:rPr b="1" i="0" lang="es-CO" sz="1400" u="none" cap="none" strike="noStrike">
                <a:solidFill>
                  <a:srgbClr val="000000"/>
                </a:solidFill>
                <a:latin typeface="Arial"/>
                <a:ea typeface="Arial"/>
                <a:cs typeface="Arial"/>
                <a:sym typeface="Arial"/>
              </a:rPr>
              <a:t>ReviewForm</a:t>
            </a:r>
            <a:r>
              <a:rPr b="0" i="0" lang="es-CO" sz="1400" u="none" cap="none" strike="noStrike">
                <a:solidFill>
                  <a:srgbClr val="000000"/>
                </a:solidFill>
                <a:latin typeface="Arial"/>
                <a:ea typeface="Arial"/>
                <a:cs typeface="Arial"/>
                <a:sym typeface="Arial"/>
              </a:rPr>
              <a:t> que instancia el </a:t>
            </a:r>
            <a:r>
              <a:rPr b="1" i="0" lang="es-CO" sz="1400" u="none" cap="none" strike="noStrike">
                <a:solidFill>
                  <a:srgbClr val="000000"/>
                </a:solidFill>
                <a:latin typeface="Arial"/>
                <a:ea typeface="Arial"/>
                <a:cs typeface="Arial"/>
                <a:sym typeface="Arial"/>
              </a:rPr>
              <a:t>TextAreaField</a:t>
            </a:r>
            <a:r>
              <a:rPr b="0" i="0" lang="es-CO" sz="1400" u="none" cap="none" strike="noStrike">
                <a:solidFill>
                  <a:srgbClr val="000000"/>
                </a:solidFill>
                <a:latin typeface="Arial"/>
                <a:ea typeface="Arial"/>
                <a:cs typeface="Arial"/>
                <a:sym typeface="Arial"/>
              </a:rPr>
              <a:t>, que será renderizado en el archivo </a:t>
            </a:r>
            <a:r>
              <a:rPr b="1" i="0" lang="es-CO" sz="1400" u="none" cap="none" strike="noStrike">
                <a:solidFill>
                  <a:srgbClr val="000000"/>
                </a:solidFill>
                <a:latin typeface="Arial"/>
                <a:ea typeface="Arial"/>
                <a:cs typeface="Arial"/>
                <a:sym typeface="Arial"/>
              </a:rPr>
              <a:t>reviewform.html </a:t>
            </a:r>
            <a:r>
              <a:rPr b="0" i="0" lang="es-CO" sz="1400" u="none" cap="none" strike="noStrike">
                <a:solidFill>
                  <a:srgbClr val="000000"/>
                </a:solidFill>
                <a:latin typeface="Arial"/>
                <a:ea typeface="Arial"/>
                <a:cs typeface="Arial"/>
                <a:sym typeface="Arial"/>
              </a:rPr>
              <a:t>(pagina de inicio de a aplicación). Que es renderizada por la función </a:t>
            </a:r>
            <a:r>
              <a:rPr b="1" i="0" lang="es-CO" sz="1400" u="none" cap="none" strike="noStrike">
                <a:solidFill>
                  <a:srgbClr val="000000"/>
                </a:solidFill>
                <a:latin typeface="Arial"/>
                <a:ea typeface="Arial"/>
                <a:cs typeface="Arial"/>
                <a:sym typeface="Arial"/>
              </a:rPr>
              <a:t>index</a:t>
            </a: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Con el parámetro </a:t>
            </a:r>
            <a:r>
              <a:rPr b="1" i="0" lang="es-CO" sz="1400" u="none" cap="none" strike="noStrike">
                <a:solidFill>
                  <a:srgbClr val="000000"/>
                </a:solidFill>
                <a:latin typeface="Arial"/>
                <a:ea typeface="Arial"/>
                <a:cs typeface="Arial"/>
                <a:sym typeface="Arial"/>
              </a:rPr>
              <a:t>validators.length(min=15), </a:t>
            </a:r>
            <a:r>
              <a:rPr b="0" i="0" lang="es-CO" sz="1400" u="none" cap="none" strike="noStrike">
                <a:solidFill>
                  <a:srgbClr val="000000"/>
                </a:solidFill>
                <a:latin typeface="Arial"/>
                <a:ea typeface="Arial"/>
                <a:cs typeface="Arial"/>
                <a:sym typeface="Arial"/>
              </a:rPr>
              <a:t>obligamos al usuario a que ingrese mínimo 15 caracteres.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La función </a:t>
            </a:r>
            <a:r>
              <a:rPr b="1" i="0" lang="es-CO" sz="1400" u="none" cap="none" strike="noStrike">
                <a:solidFill>
                  <a:srgbClr val="000000"/>
                </a:solidFill>
                <a:latin typeface="Arial"/>
                <a:ea typeface="Arial"/>
                <a:cs typeface="Arial"/>
                <a:sym typeface="Arial"/>
              </a:rPr>
              <a:t>results</a:t>
            </a:r>
            <a:r>
              <a:rPr b="0" i="0" lang="es-CO" sz="1400" u="none" cap="none" strike="noStrike">
                <a:solidFill>
                  <a:srgbClr val="000000"/>
                </a:solidFill>
                <a:latin typeface="Arial"/>
                <a:ea typeface="Arial"/>
                <a:cs typeface="Arial"/>
                <a:sym typeface="Arial"/>
              </a:rPr>
              <a:t>, tomamos el contenido del formulario (</a:t>
            </a:r>
            <a:r>
              <a:rPr b="1" i="0" lang="es-CO" sz="1400" u="none" cap="none" strike="noStrike">
                <a:solidFill>
                  <a:srgbClr val="000000"/>
                </a:solidFill>
                <a:latin typeface="Arial"/>
                <a:ea typeface="Arial"/>
                <a:cs typeface="Arial"/>
                <a:sym typeface="Arial"/>
              </a:rPr>
              <a:t>TextAreaField</a:t>
            </a:r>
            <a:r>
              <a:rPr b="0" i="0" lang="es-CO" sz="1400" u="none" cap="none" strike="noStrike">
                <a:solidFill>
                  <a:srgbClr val="000000"/>
                </a:solidFill>
                <a:latin typeface="Arial"/>
                <a:ea typeface="Arial"/>
                <a:cs typeface="Arial"/>
                <a:sym typeface="Arial"/>
              </a:rPr>
              <a:t>) y lo pasamos al clasificador para predecir el sentimiento y después se mostrara en </a:t>
            </a:r>
            <a:r>
              <a:rPr b="1" i="0" lang="es-CO" sz="1400" u="none" cap="none" strike="noStrike">
                <a:solidFill>
                  <a:srgbClr val="000000"/>
                </a:solidFill>
                <a:latin typeface="Arial"/>
                <a:ea typeface="Arial"/>
                <a:cs typeface="Arial"/>
                <a:sym typeface="Arial"/>
              </a:rPr>
              <a:t>results.html</a:t>
            </a: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La función </a:t>
            </a:r>
            <a:r>
              <a:rPr b="1" i="0" lang="es-CO" sz="1400" u="none" cap="none" strike="noStrike">
                <a:solidFill>
                  <a:srgbClr val="000000"/>
                </a:solidFill>
                <a:latin typeface="Arial"/>
                <a:ea typeface="Arial"/>
                <a:cs typeface="Arial"/>
                <a:sym typeface="Arial"/>
              </a:rPr>
              <a:t>feedback</a:t>
            </a:r>
            <a:r>
              <a:rPr b="0" i="0" lang="es-CO" sz="1400" u="none" cap="none" strike="noStrike">
                <a:solidFill>
                  <a:srgbClr val="000000"/>
                </a:solidFill>
                <a:latin typeface="Arial"/>
                <a:ea typeface="Arial"/>
                <a:cs typeface="Arial"/>
                <a:sym typeface="Arial"/>
              </a:rPr>
              <a:t>, toma la apreciación correcto o incorrecto, y vuelve a transformar el sentimiento predicho y vuelve a entrenar (</a:t>
            </a:r>
            <a:r>
              <a:rPr b="1" i="0" lang="es-CO" sz="1400" u="none" cap="none" strike="noStrike">
                <a:solidFill>
                  <a:srgbClr val="000000"/>
                </a:solidFill>
                <a:latin typeface="Arial"/>
                <a:ea typeface="Arial"/>
                <a:cs typeface="Arial"/>
                <a:sym typeface="Arial"/>
              </a:rPr>
              <a:t>train</a:t>
            </a: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La función </a:t>
            </a:r>
            <a:r>
              <a:rPr b="1" i="0" lang="es-CO" sz="1400" u="none" cap="none" strike="noStrike">
                <a:solidFill>
                  <a:srgbClr val="000000"/>
                </a:solidFill>
                <a:latin typeface="Arial"/>
                <a:ea typeface="Arial"/>
                <a:cs typeface="Arial"/>
                <a:sym typeface="Arial"/>
              </a:rPr>
              <a:t>sqliteReport</a:t>
            </a:r>
            <a:r>
              <a:rPr b="0" i="0" lang="es-CO" sz="1400" u="none" cap="none" strike="noStrike">
                <a:solidFill>
                  <a:srgbClr val="000000"/>
                </a:solidFill>
                <a:latin typeface="Arial"/>
                <a:ea typeface="Arial"/>
                <a:cs typeface="Arial"/>
                <a:sym typeface="Arial"/>
              </a:rPr>
              <a:t>, que permitirá consultar la base de datos de </a:t>
            </a:r>
            <a:r>
              <a:rPr b="1" i="0" lang="es-CO" sz="1400" u="none" cap="none" strike="noStrike">
                <a:solidFill>
                  <a:srgbClr val="000000"/>
                </a:solidFill>
                <a:latin typeface="Arial"/>
                <a:ea typeface="Arial"/>
                <a:cs typeface="Arial"/>
                <a:sym typeface="Arial"/>
              </a:rPr>
              <a:t>sqlite</a:t>
            </a:r>
            <a:r>
              <a:rPr b="0" i="0" lang="es-CO" sz="1400" u="none" cap="none" strike="noStrike">
                <a:solidFill>
                  <a:srgbClr val="000000"/>
                </a:solidFill>
                <a:latin typeface="Arial"/>
                <a:ea typeface="Arial"/>
                <a:cs typeface="Arial"/>
                <a:sym typeface="Arial"/>
              </a:rPr>
              <a:t> y mostrar la información en pantalla</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97" name="Shape 497"/>
        <p:cNvGrpSpPr/>
        <p:nvPr/>
      </p:nvGrpSpPr>
      <p:grpSpPr>
        <a:xfrm>
          <a:off x="0" y="0"/>
          <a:ext cx="0" cy="0"/>
          <a:chOff x="0" y="0"/>
          <a:chExt cx="0" cy="0"/>
        </a:xfrm>
      </p:grpSpPr>
      <p:sp>
        <p:nvSpPr>
          <p:cNvPr id="498" name="Google Shape;498;p45"/>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s-CO" sz="3000" u="none" cap="none" strike="noStrike">
                <a:solidFill>
                  <a:srgbClr val="FFFFFF"/>
                </a:solidFill>
                <a:latin typeface="Calibri"/>
                <a:ea typeface="Calibri"/>
                <a:cs typeface="Calibri"/>
                <a:sym typeface="Calibri"/>
              </a:rPr>
              <a:t>P4: formulario de tweets (tweetform.html)</a:t>
            </a:r>
            <a:endParaRPr b="0" i="0" sz="1400" u="none" cap="none" strike="noStrike">
              <a:solidFill>
                <a:srgbClr val="000000"/>
              </a:solidFill>
              <a:latin typeface="Arial"/>
              <a:ea typeface="Arial"/>
              <a:cs typeface="Arial"/>
              <a:sym typeface="Arial"/>
            </a:endParaRPr>
          </a:p>
        </p:txBody>
      </p:sp>
      <p:sp>
        <p:nvSpPr>
          <p:cNvPr id="499" name="Google Shape;499;p45"/>
          <p:cNvSpPr txBox="1"/>
          <p:nvPr/>
        </p:nvSpPr>
        <p:spPr>
          <a:xfrm>
            <a:off x="6247976" y="1726699"/>
            <a:ext cx="5968308" cy="7386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Importamos la plantilla </a:t>
            </a:r>
            <a:r>
              <a:rPr b="1" i="0" lang="es-CO" sz="1400" u="none" cap="none" strike="noStrike">
                <a:solidFill>
                  <a:srgbClr val="000000"/>
                </a:solidFill>
                <a:latin typeface="Arial"/>
                <a:ea typeface="Arial"/>
                <a:cs typeface="Arial"/>
                <a:sym typeface="Arial"/>
              </a:rPr>
              <a:t>_formhelpers.html </a:t>
            </a:r>
            <a:r>
              <a:rPr b="0" i="0" lang="es-CO" sz="1400" u="none" cap="none" strike="noStrike">
                <a:solidFill>
                  <a:srgbClr val="000000"/>
                </a:solidFill>
                <a:latin typeface="Arial"/>
                <a:ea typeface="Arial"/>
                <a:cs typeface="Arial"/>
                <a:sym typeface="Arial"/>
              </a:rPr>
              <a:t>(macro de jinja2), la función </a:t>
            </a:r>
            <a:r>
              <a:rPr b="1" i="0" lang="es-CO" sz="1400" u="none" cap="none" strike="noStrike">
                <a:solidFill>
                  <a:srgbClr val="000000"/>
                </a:solidFill>
                <a:latin typeface="Arial"/>
                <a:ea typeface="Arial"/>
                <a:cs typeface="Arial"/>
                <a:sym typeface="Arial"/>
              </a:rPr>
              <a:t>render_field </a:t>
            </a:r>
            <a:r>
              <a:rPr b="0" i="0" lang="es-CO" sz="1400" u="none" cap="none" strike="noStrike">
                <a:solidFill>
                  <a:srgbClr val="000000"/>
                </a:solidFill>
                <a:latin typeface="Arial"/>
                <a:ea typeface="Arial"/>
                <a:cs typeface="Arial"/>
                <a:sym typeface="Arial"/>
              </a:rPr>
              <a:t>se usa para renderizar un </a:t>
            </a:r>
            <a:r>
              <a:rPr b="1" i="0" lang="es-CO" sz="1400" u="none" cap="none" strike="noStrike">
                <a:solidFill>
                  <a:srgbClr val="000000"/>
                </a:solidFill>
                <a:latin typeface="Arial"/>
                <a:ea typeface="Arial"/>
                <a:cs typeface="Arial"/>
                <a:sym typeface="Arial"/>
              </a:rPr>
              <a:t>TextAreaField</a:t>
            </a:r>
            <a:r>
              <a:rPr b="0" i="0" lang="es-CO" sz="1400" u="none" cap="none" strike="noStrike">
                <a:solidFill>
                  <a:srgbClr val="000000"/>
                </a:solidFill>
                <a:latin typeface="Arial"/>
                <a:ea typeface="Arial"/>
                <a:cs typeface="Arial"/>
                <a:sym typeface="Arial"/>
              </a:rPr>
              <a:t>, donde el usuario proporcionara la critica.</a:t>
            </a:r>
            <a:endParaRPr b="0" i="0" sz="1400" u="none" cap="none" strike="noStrike">
              <a:solidFill>
                <a:srgbClr val="000000"/>
              </a:solidFill>
              <a:latin typeface="Arial"/>
              <a:ea typeface="Arial"/>
              <a:cs typeface="Arial"/>
              <a:sym typeface="Arial"/>
            </a:endParaRPr>
          </a:p>
        </p:txBody>
      </p:sp>
      <p:sp>
        <p:nvSpPr>
          <p:cNvPr id="500" name="Google Shape;500;p45"/>
          <p:cNvSpPr txBox="1"/>
          <p:nvPr/>
        </p:nvSpPr>
        <p:spPr>
          <a:xfrm>
            <a:off x="1315368" y="1583238"/>
            <a:ext cx="4932608" cy="4862829"/>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&lt;title&gt;clasificador de sentimientos Tweet &lt;/title&gt;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&lt;link rel="stylesheet" href="{{ url_for('static', filename='style.css')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&lt;h2&gt;Ingrese el tweet (español) para evaluar el sentimiento:&lt;/h2&gt;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&lt;h3&gt;Sin sentimiento, neutro, positivo, negativo&lt;/h3&gt;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from "_formhelpers.html" import render_field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&lt;form method=post action="/results"&gt;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&lt;dl&gt;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 render_field(form.tweet, cols='30', rows='10')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&lt;/dl&gt;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&lt;input type=submit value='Evaluar tweet' name='submit_btn'&gt;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&lt;/form&gt;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&lt;div id='sqlite'&gt;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&lt;form method=post action="/sqliteReport"&gt;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&lt;input type=submit value='Reporte de clasificaciones'&gt;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&lt;/form&gt;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s-CO" sz="1000" u="none" cap="none" strike="noStrike">
                <a:solidFill>
                  <a:srgbClr val="000000"/>
                </a:solidFill>
                <a:latin typeface="Arial"/>
                <a:ea typeface="Arial"/>
                <a:cs typeface="Arial"/>
                <a:sym typeface="Arial"/>
              </a:rPr>
              <a:t>&lt;/html&gt;</a:t>
            </a:r>
            <a:endParaRPr b="0" i="0" sz="1000" u="none" cap="none" strike="noStrike">
              <a:solidFill>
                <a:srgbClr val="000000"/>
              </a:solidFill>
              <a:latin typeface="Arial"/>
              <a:ea typeface="Arial"/>
              <a:cs typeface="Arial"/>
              <a:sym typeface="Arial"/>
            </a:endParaRPr>
          </a:p>
        </p:txBody>
      </p:sp>
      <p:pic>
        <p:nvPicPr>
          <p:cNvPr id="501" name="Google Shape;501;p45"/>
          <p:cNvPicPr preferRelativeResize="0"/>
          <p:nvPr/>
        </p:nvPicPr>
        <p:blipFill rotWithShape="1">
          <a:blip r:embed="rId4">
            <a:alphaModFix/>
          </a:blip>
          <a:srcRect b="0" l="0" r="0" t="0"/>
          <a:stretch/>
        </p:blipFill>
        <p:spPr>
          <a:xfrm>
            <a:off x="6619875" y="2631082"/>
            <a:ext cx="5572125" cy="3667125"/>
          </a:xfrm>
          <a:prstGeom prst="rect">
            <a:avLst/>
          </a:prstGeom>
          <a:noFill/>
          <a:ln cap="flat" cmpd="sng" w="9525">
            <a:solidFill>
              <a:schemeClr val="dk1"/>
            </a:solidFill>
            <a:prstDash val="solid"/>
            <a:round/>
            <a:headEnd len="sm" w="sm" type="none"/>
            <a:tailEnd len="sm" w="sm" type="none"/>
          </a:ln>
        </p:spPr>
      </p:pic>
      <p:sp>
        <p:nvSpPr>
          <p:cNvPr id="502" name="Google Shape;502;p45"/>
          <p:cNvSpPr txBox="1"/>
          <p:nvPr/>
        </p:nvSpPr>
        <p:spPr>
          <a:xfrm>
            <a:off x="1291084" y="1242486"/>
            <a:ext cx="83102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Pagina </a:t>
            </a:r>
            <a:r>
              <a:rPr b="1" i="0" lang="es-CO" sz="1400" u="none" cap="none" strike="noStrike">
                <a:solidFill>
                  <a:srgbClr val="000000"/>
                </a:solidFill>
                <a:latin typeface="Arial"/>
                <a:ea typeface="Arial"/>
                <a:cs typeface="Arial"/>
                <a:sym typeface="Arial"/>
              </a:rPr>
              <a:t>index</a:t>
            </a:r>
            <a:r>
              <a:rPr b="0" i="0" lang="es-CO" sz="1400" u="none" cap="none" strike="noStrike">
                <a:solidFill>
                  <a:srgbClr val="000000"/>
                </a:solidFill>
                <a:latin typeface="Arial"/>
                <a:ea typeface="Arial"/>
                <a:cs typeface="Arial"/>
                <a:sym typeface="Arial"/>
              </a:rPr>
              <a:t> de proyecto llama a la pagina </a:t>
            </a:r>
            <a:r>
              <a:rPr b="1" i="0" lang="es-CO" sz="1400" u="none" cap="none" strike="noStrike">
                <a:solidFill>
                  <a:srgbClr val="000000"/>
                </a:solidFill>
                <a:latin typeface="Arial"/>
                <a:ea typeface="Arial"/>
                <a:cs typeface="Arial"/>
                <a:sym typeface="Arial"/>
              </a:rPr>
              <a:t>html</a:t>
            </a:r>
            <a:r>
              <a:rPr b="0" i="0" lang="es-CO" sz="1400" u="none" cap="none" strike="noStrike">
                <a:solidFill>
                  <a:srgbClr val="000000"/>
                </a:solidFill>
                <a:latin typeface="Arial"/>
                <a:ea typeface="Arial"/>
                <a:cs typeface="Arial"/>
                <a:sym typeface="Arial"/>
              </a:rPr>
              <a:t> ubicada en </a:t>
            </a:r>
            <a:r>
              <a:rPr b="1" i="0" lang="es-CO" sz="1400" u="none" cap="none" strike="noStrike">
                <a:solidFill>
                  <a:srgbClr val="000000"/>
                </a:solidFill>
                <a:latin typeface="Arial"/>
                <a:ea typeface="Arial"/>
                <a:cs typeface="Arial"/>
                <a:sym typeface="Arial"/>
              </a:rPr>
              <a:t>templates</a:t>
            </a:r>
            <a:r>
              <a:rPr b="0" i="0" lang="es-CO" sz="1400" u="none" cap="none" strike="noStrike">
                <a:solidFill>
                  <a:srgbClr val="000000"/>
                </a:solidFill>
                <a:latin typeface="Arial"/>
                <a:ea typeface="Arial"/>
                <a:cs typeface="Arial"/>
                <a:sym typeface="Arial"/>
              </a:rPr>
              <a:t> denominada </a:t>
            </a:r>
            <a:r>
              <a:rPr b="1" i="0" lang="es-CO" sz="1400" u="none" cap="none" strike="noStrike">
                <a:solidFill>
                  <a:srgbClr val="000000"/>
                </a:solidFill>
                <a:latin typeface="Arial"/>
                <a:ea typeface="Arial"/>
                <a:cs typeface="Arial"/>
                <a:sym typeface="Arial"/>
              </a:rPr>
              <a:t>tweetform.html:</a:t>
            </a:r>
            <a:endParaRPr b="0" i="0" sz="1400" u="none" cap="none" strike="noStrike">
              <a:solidFill>
                <a:srgbClr val="000000"/>
              </a:solidFill>
              <a:latin typeface="Arial"/>
              <a:ea typeface="Arial"/>
              <a:cs typeface="Arial"/>
              <a:sym typeface="Arial"/>
            </a:endParaRPr>
          </a:p>
        </p:txBody>
      </p:sp>
      <p:sp>
        <p:nvSpPr>
          <p:cNvPr id="503" name="Google Shape;503;p45"/>
          <p:cNvSpPr txBox="1"/>
          <p:nvPr/>
        </p:nvSpPr>
        <p:spPr>
          <a:xfrm>
            <a:off x="3929204" y="6498563"/>
            <a:ext cx="527740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Al dar clic en “</a:t>
            </a:r>
            <a:r>
              <a:rPr b="1" i="0" lang="es-CO" sz="1400" u="none" cap="none" strike="noStrike">
                <a:solidFill>
                  <a:srgbClr val="000000"/>
                </a:solidFill>
                <a:latin typeface="Arial"/>
                <a:ea typeface="Arial"/>
                <a:cs typeface="Arial"/>
                <a:sym typeface="Arial"/>
              </a:rPr>
              <a:t>evaluar tweet</a:t>
            </a:r>
            <a:r>
              <a:rPr b="0" i="0" lang="es-CO" sz="1400" u="none" cap="none" strike="noStrike">
                <a:solidFill>
                  <a:srgbClr val="000000"/>
                </a:solidFill>
                <a:latin typeface="Arial"/>
                <a:ea typeface="Arial"/>
                <a:cs typeface="Arial"/>
                <a:sym typeface="Arial"/>
              </a:rPr>
              <a:t>” me llevara a la pagina </a:t>
            </a:r>
            <a:r>
              <a:rPr b="1" i="0" lang="es-CO" sz="1400" u="none" cap="none" strike="noStrike">
                <a:solidFill>
                  <a:srgbClr val="000000"/>
                </a:solidFill>
                <a:latin typeface="Arial"/>
                <a:ea typeface="Arial"/>
                <a:cs typeface="Arial"/>
                <a:sym typeface="Arial"/>
              </a:rPr>
              <a:t>result.html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46"/>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s-CO" sz="2900" u="none" cap="none" strike="noStrike">
                <a:solidFill>
                  <a:srgbClr val="FFFFFF"/>
                </a:solidFill>
                <a:latin typeface="Calibri"/>
                <a:ea typeface="Calibri"/>
                <a:cs typeface="Calibri"/>
                <a:sym typeface="Calibri"/>
              </a:rPr>
              <a:t>P4: pagina de resultado (result.html) parte 1</a:t>
            </a:r>
            <a:endParaRPr b="0" i="0" sz="1400" u="none" cap="none" strike="noStrike">
              <a:solidFill>
                <a:srgbClr val="000000"/>
              </a:solidFill>
              <a:latin typeface="Arial"/>
              <a:ea typeface="Arial"/>
              <a:cs typeface="Arial"/>
              <a:sym typeface="Arial"/>
            </a:endParaRPr>
          </a:p>
        </p:txBody>
      </p:sp>
      <p:sp>
        <p:nvSpPr>
          <p:cNvPr id="509" name="Google Shape;509;p46"/>
          <p:cNvSpPr txBox="1"/>
          <p:nvPr/>
        </p:nvSpPr>
        <p:spPr>
          <a:xfrm>
            <a:off x="1291084" y="1268255"/>
            <a:ext cx="971612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Pagina </a:t>
            </a:r>
            <a:r>
              <a:rPr b="1" i="0" lang="es-CO" sz="1400" u="none" cap="none" strike="noStrike">
                <a:solidFill>
                  <a:srgbClr val="000000"/>
                </a:solidFill>
                <a:latin typeface="Arial"/>
                <a:ea typeface="Arial"/>
                <a:cs typeface="Arial"/>
                <a:sym typeface="Arial"/>
              </a:rPr>
              <a:t>result.html</a:t>
            </a:r>
            <a:r>
              <a:rPr b="0" i="0" lang="es-CO" sz="1400" u="none" cap="none" strike="noStrike">
                <a:solidFill>
                  <a:srgbClr val="000000"/>
                </a:solidFill>
                <a:latin typeface="Arial"/>
                <a:ea typeface="Arial"/>
                <a:cs typeface="Arial"/>
                <a:sym typeface="Arial"/>
              </a:rPr>
              <a:t> tiene dos partes, la primera donde se muestra el resultado de la clasificación del tweet según la IA:</a:t>
            </a:r>
            <a:endParaRPr b="1" i="0" sz="1400" u="none" cap="none" strike="noStrike">
              <a:solidFill>
                <a:srgbClr val="000000"/>
              </a:solidFill>
              <a:latin typeface="Arial"/>
              <a:ea typeface="Arial"/>
              <a:cs typeface="Arial"/>
              <a:sym typeface="Arial"/>
            </a:endParaRPr>
          </a:p>
        </p:txBody>
      </p:sp>
      <p:sp>
        <p:nvSpPr>
          <p:cNvPr id="510" name="Google Shape;510;p46"/>
          <p:cNvSpPr txBox="1"/>
          <p:nvPr/>
        </p:nvSpPr>
        <p:spPr>
          <a:xfrm>
            <a:off x="1291083" y="1838214"/>
            <a:ext cx="5518611" cy="3539390"/>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&lt;title&gt;clasificador de sentimientos Tweet&lt;/title&gt;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&lt;link rel="stylesheet" href="{{ url_for('static', filename='style.css')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&lt;h3&gt;El tweet:&lt;/h3&gt;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&lt;div&gt;"{{ content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&lt;h3&gt;Predicción:&lt;/h3&gt;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&lt;div&gt;El tweet se clasificó como &lt;strong&gt;{{ prediction }}&lt;/strong&gt;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	 (con una probabilidad de: {{ probability }}%).&lt;/div&gt;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&lt;hr&gt;</a:t>
            </a:r>
            <a:endParaRPr b="0" i="0" sz="1400" u="none" cap="none" strike="noStrike">
              <a:solidFill>
                <a:srgbClr val="000000"/>
              </a:solidFill>
              <a:latin typeface="Arial"/>
              <a:ea typeface="Arial"/>
              <a:cs typeface="Arial"/>
              <a:sym typeface="Arial"/>
            </a:endParaRPr>
          </a:p>
        </p:txBody>
      </p:sp>
      <p:pic>
        <p:nvPicPr>
          <p:cNvPr id="511" name="Google Shape;511;p46"/>
          <p:cNvPicPr preferRelativeResize="0"/>
          <p:nvPr/>
        </p:nvPicPr>
        <p:blipFill rotWithShape="1">
          <a:blip r:embed="rId4">
            <a:alphaModFix/>
          </a:blip>
          <a:srcRect b="0" l="0" r="0" t="0"/>
          <a:stretch/>
        </p:blipFill>
        <p:spPr>
          <a:xfrm>
            <a:off x="7234161" y="2625505"/>
            <a:ext cx="4849058" cy="190693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87" name="Shape 187"/>
        <p:cNvGrpSpPr/>
        <p:nvPr/>
      </p:nvGrpSpPr>
      <p:grpSpPr>
        <a:xfrm>
          <a:off x="0" y="0"/>
          <a:ext cx="0" cy="0"/>
          <a:chOff x="0" y="0"/>
          <a:chExt cx="0" cy="0"/>
        </a:xfrm>
      </p:grpSpPr>
      <p:sp>
        <p:nvSpPr>
          <p:cNvPr id="188" name="Google Shape;188;p64"/>
          <p:cNvSpPr/>
          <p:nvPr/>
        </p:nvSpPr>
        <p:spPr>
          <a:xfrm>
            <a:off x="1524000" y="1031375"/>
            <a:ext cx="9144000" cy="4524275"/>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0" i="0" lang="es-CO" sz="7200" u="none" cap="none" strike="noStrike">
                <a:solidFill>
                  <a:schemeClr val="accent1"/>
                </a:solidFill>
                <a:latin typeface="Arial"/>
                <a:ea typeface="Arial"/>
                <a:cs typeface="Arial"/>
                <a:sym typeface="Arial"/>
              </a:rPr>
              <a:t>Usando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200"/>
              <a:buFont typeface="Arial"/>
              <a:buNone/>
            </a:pPr>
            <a:r>
              <a:rPr b="0" i="0" lang="es-CO" sz="7200" u="none" cap="none" strike="noStrike">
                <a:solidFill>
                  <a:schemeClr val="accent1"/>
                </a:solidFill>
                <a:latin typeface="Arial"/>
                <a:ea typeface="Arial"/>
                <a:cs typeface="Arial"/>
                <a:sym typeface="Arial"/>
              </a:rPr>
              <a:t>Machine - Learning</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200"/>
              <a:buFont typeface="Arial"/>
              <a:buNone/>
            </a:pPr>
            <a:r>
              <a:rPr b="0" i="0" lang="es-CO" sz="7200" u="none" cap="none" strike="noStrike">
                <a:solidFill>
                  <a:schemeClr val="accent1"/>
                </a:solidFill>
                <a:latin typeface="Arial"/>
                <a:ea typeface="Arial"/>
                <a:cs typeface="Arial"/>
                <a:sym typeface="Arial"/>
              </a:rPr>
              <a:t>en </a:t>
            </a:r>
            <a:endParaRPr b="0"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200"/>
              <a:buFont typeface="Arial"/>
              <a:buNone/>
            </a:pPr>
            <a:r>
              <a:rPr b="0" i="0" lang="es-CO" sz="7200" u="none" cap="none" strike="noStrike">
                <a:solidFill>
                  <a:schemeClr val="accent1"/>
                </a:solidFill>
                <a:latin typeface="Arial"/>
                <a:ea typeface="Arial"/>
                <a:cs typeface="Arial"/>
                <a:sym typeface="Arial"/>
              </a:rPr>
              <a:t>Micro-computación</a:t>
            </a:r>
            <a:endParaRPr b="0" i="0" sz="7200" u="none" cap="none" strike="noStrike">
              <a:solidFill>
                <a:schemeClr val="accen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15" name="Shape 515"/>
        <p:cNvGrpSpPr/>
        <p:nvPr/>
      </p:nvGrpSpPr>
      <p:grpSpPr>
        <a:xfrm>
          <a:off x="0" y="0"/>
          <a:ext cx="0" cy="0"/>
          <a:chOff x="0" y="0"/>
          <a:chExt cx="0" cy="0"/>
        </a:xfrm>
      </p:grpSpPr>
      <p:sp>
        <p:nvSpPr>
          <p:cNvPr id="516" name="Google Shape;516;p47"/>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s-CO" sz="2900" u="none" cap="none" strike="noStrike">
                <a:solidFill>
                  <a:srgbClr val="FFFFFF"/>
                </a:solidFill>
                <a:latin typeface="Calibri"/>
                <a:ea typeface="Calibri"/>
                <a:cs typeface="Calibri"/>
                <a:sym typeface="Calibri"/>
              </a:rPr>
              <a:t>P4: pagina de resultado (result.html) parte 2</a:t>
            </a:r>
            <a:endParaRPr b="0" i="0" sz="1400" u="none" cap="none" strike="noStrike">
              <a:solidFill>
                <a:srgbClr val="000000"/>
              </a:solidFill>
              <a:latin typeface="Arial"/>
              <a:ea typeface="Arial"/>
              <a:cs typeface="Arial"/>
              <a:sym typeface="Arial"/>
            </a:endParaRPr>
          </a:p>
        </p:txBody>
      </p:sp>
      <p:sp>
        <p:nvSpPr>
          <p:cNvPr id="517" name="Google Shape;517;p47"/>
          <p:cNvSpPr txBox="1"/>
          <p:nvPr/>
        </p:nvSpPr>
        <p:spPr>
          <a:xfrm>
            <a:off x="1291084" y="1268255"/>
            <a:ext cx="1090091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Pagina </a:t>
            </a:r>
            <a:r>
              <a:rPr b="1" i="0" lang="es-CO" sz="1400" u="none" cap="none" strike="noStrike">
                <a:solidFill>
                  <a:srgbClr val="000000"/>
                </a:solidFill>
                <a:latin typeface="Arial"/>
                <a:ea typeface="Arial"/>
                <a:cs typeface="Arial"/>
                <a:sym typeface="Arial"/>
              </a:rPr>
              <a:t>result.html</a:t>
            </a:r>
            <a:r>
              <a:rPr b="0" i="0" lang="es-CO" sz="1400" u="none" cap="none" strike="noStrike">
                <a:solidFill>
                  <a:srgbClr val="000000"/>
                </a:solidFill>
                <a:latin typeface="Arial"/>
                <a:ea typeface="Arial"/>
                <a:cs typeface="Arial"/>
                <a:sym typeface="Arial"/>
              </a:rPr>
              <a:t> tiene dos partes, la segunda parte se le presenta la opción al usuario de calificar si el modelo de IA hizo bien su trabajo, de lo contrario podrá reentrenar con el apoyo del usuario.</a:t>
            </a:r>
            <a:endParaRPr b="1" i="0" sz="1400" u="none" cap="none" strike="noStrike">
              <a:solidFill>
                <a:srgbClr val="000000"/>
              </a:solidFill>
              <a:latin typeface="Arial"/>
              <a:ea typeface="Arial"/>
              <a:cs typeface="Arial"/>
              <a:sym typeface="Arial"/>
            </a:endParaRPr>
          </a:p>
        </p:txBody>
      </p:sp>
      <p:sp>
        <p:nvSpPr>
          <p:cNvPr id="518" name="Google Shape;518;p47"/>
          <p:cNvSpPr txBox="1"/>
          <p:nvPr/>
        </p:nvSpPr>
        <p:spPr>
          <a:xfrm>
            <a:off x="1291083" y="1838214"/>
            <a:ext cx="5518611" cy="4893607"/>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&lt;form action="/thanks" method="post"&gt;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¿La clasificación fue correcta?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type=submit value='Aprobado' name='feedback_button'&gt;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 prediction }}' name='prediction'&gt;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 content }}' name='tweet'&gt;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&lt;/form&gt;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&lt;br&gt;De lo contrario seleccione la opción correcta del sentimiento del tweet&lt;br&gt;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&lt;form action="/thanks" method="post"&gt;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type=submit value='Sin sentimientos' name='feedback_button'&gt;&lt;br&gt;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value='Sin sentimiento' name='prediction'&gt;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 content }}' name='tweet'&gt;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&lt;/form&gt;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&lt;form action="/thanks" method="post"&gt;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type=submit value='Sentimientos neutros' name='feedback_button'&gt;&lt;br&gt;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value='Neutro' name='prediction'&gt;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 content }}' name='tweet'&gt;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&lt;/form&gt;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&lt;form action="/thanks" method="post"&gt;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type=submit value='Sentimientos positivos' name='feedback_button'&gt;&lt;br&gt;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value='Positivo' name='prediction'&gt;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 content }}' name='tweet'&gt;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&lt;/form&gt;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&lt;form action="/thanks" method="post"&gt;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type=submit value='Sentimientos negativos' name='feedback_button'&gt;&lt;br&gt;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value='Negativo' name='prediction'&gt;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type=hidden value='{{ content }}' name='tweet'&gt;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&lt;/form&gt;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&lt;hr&gt;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&lt;form action="/"&gt;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   &lt;input type=submit value='Evaluar otro tweet'&gt;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&lt;/form&gt;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s-CO" sz="800" u="none" cap="none" strike="noStrike">
                <a:solidFill>
                  <a:srgbClr val="000000"/>
                </a:solidFill>
                <a:latin typeface="Arial"/>
                <a:ea typeface="Arial"/>
                <a:cs typeface="Arial"/>
                <a:sym typeface="Arial"/>
              </a:rPr>
              <a:t>&lt;/html&gt;</a:t>
            </a:r>
            <a:endParaRPr b="0" i="0" sz="800" u="none" cap="none" strike="noStrike">
              <a:solidFill>
                <a:srgbClr val="000000"/>
              </a:solidFill>
              <a:latin typeface="Arial"/>
              <a:ea typeface="Arial"/>
              <a:cs typeface="Arial"/>
              <a:sym typeface="Arial"/>
            </a:endParaRPr>
          </a:p>
        </p:txBody>
      </p:sp>
      <p:pic>
        <p:nvPicPr>
          <p:cNvPr id="519" name="Google Shape;519;p47"/>
          <p:cNvPicPr preferRelativeResize="0"/>
          <p:nvPr/>
        </p:nvPicPr>
        <p:blipFill rotWithShape="1">
          <a:blip r:embed="rId4">
            <a:alphaModFix/>
          </a:blip>
          <a:srcRect b="0" l="0" r="0" t="0"/>
          <a:stretch/>
        </p:blipFill>
        <p:spPr>
          <a:xfrm>
            <a:off x="7053764" y="1870606"/>
            <a:ext cx="5138235" cy="3195920"/>
          </a:xfrm>
          <a:prstGeom prst="rect">
            <a:avLst/>
          </a:prstGeom>
          <a:noFill/>
          <a:ln cap="flat" cmpd="sng" w="9525">
            <a:solidFill>
              <a:schemeClr val="dk1"/>
            </a:solidFill>
            <a:prstDash val="solid"/>
            <a:round/>
            <a:headEnd len="sm" w="sm" type="none"/>
            <a:tailEnd len="sm" w="sm" type="none"/>
          </a:ln>
        </p:spPr>
      </p:pic>
      <p:sp>
        <p:nvSpPr>
          <p:cNvPr id="520" name="Google Shape;520;p47"/>
          <p:cNvSpPr/>
          <p:nvPr/>
        </p:nvSpPr>
        <p:spPr>
          <a:xfrm>
            <a:off x="7079810" y="3708460"/>
            <a:ext cx="4273236" cy="1204111"/>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21" name="Google Shape;521;p47"/>
          <p:cNvSpPr txBox="1"/>
          <p:nvPr/>
        </p:nvSpPr>
        <p:spPr>
          <a:xfrm>
            <a:off x="6880634" y="5133315"/>
            <a:ext cx="5311365" cy="1600438"/>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El usuario puede determinar que la clasificación fue errónea, y clasificar el tweet con el sentimiento “correcto”.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Al momento de aprobar o reclasificar el modelo se reentrenara agregando el tweet y el sentimiento al modelo de IA y con ello  evolucionara la capacidad de acertar en la clasificación.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25" name="Shape 525"/>
        <p:cNvGrpSpPr/>
        <p:nvPr/>
      </p:nvGrpSpPr>
      <p:grpSpPr>
        <a:xfrm>
          <a:off x="0" y="0"/>
          <a:ext cx="0" cy="0"/>
          <a:chOff x="0" y="0"/>
          <a:chExt cx="0" cy="0"/>
        </a:xfrm>
      </p:grpSpPr>
      <p:sp>
        <p:nvSpPr>
          <p:cNvPr id="526" name="Google Shape;526;p48"/>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s-CO" sz="2900" u="none" cap="none" strike="noStrike">
                <a:solidFill>
                  <a:srgbClr val="FFFFFF"/>
                </a:solidFill>
                <a:latin typeface="Calibri"/>
                <a:ea typeface="Calibri"/>
                <a:cs typeface="Calibri"/>
                <a:sym typeface="Calibri"/>
              </a:rPr>
              <a:t>P5: pagina de agradecimiento (thanks.html)</a:t>
            </a:r>
            <a:endParaRPr b="0" i="0" sz="1400" u="none" cap="none" strike="noStrike">
              <a:solidFill>
                <a:srgbClr val="000000"/>
              </a:solidFill>
              <a:latin typeface="Arial"/>
              <a:ea typeface="Arial"/>
              <a:cs typeface="Arial"/>
              <a:sym typeface="Arial"/>
            </a:endParaRPr>
          </a:p>
        </p:txBody>
      </p:sp>
      <p:sp>
        <p:nvSpPr>
          <p:cNvPr id="527" name="Google Shape;527;p48"/>
          <p:cNvSpPr txBox="1"/>
          <p:nvPr/>
        </p:nvSpPr>
        <p:spPr>
          <a:xfrm>
            <a:off x="1291084" y="1268255"/>
            <a:ext cx="1090091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Pagina </a:t>
            </a:r>
            <a:r>
              <a:rPr b="1" i="0" lang="es-CO" sz="1400" u="none" cap="none" strike="noStrike">
                <a:solidFill>
                  <a:srgbClr val="000000"/>
                </a:solidFill>
                <a:latin typeface="Arial"/>
                <a:ea typeface="Arial"/>
                <a:cs typeface="Arial"/>
                <a:sym typeface="Arial"/>
              </a:rPr>
              <a:t>thanks.html, </a:t>
            </a:r>
            <a:r>
              <a:rPr b="0" i="0" lang="es-CO" sz="1400" u="none" cap="none" strike="noStrike">
                <a:solidFill>
                  <a:srgbClr val="000000"/>
                </a:solidFill>
                <a:latin typeface="Arial"/>
                <a:ea typeface="Arial"/>
                <a:cs typeface="Arial"/>
                <a:sym typeface="Arial"/>
              </a:rPr>
              <a:t>tiene dos botones que permitirán al usuario evaluar otro tweet o ver un reporte general de los tweets que se han clasificado en la pagina.</a:t>
            </a:r>
            <a:endParaRPr b="1" i="0" sz="1400" u="none" cap="none" strike="noStrike">
              <a:solidFill>
                <a:srgbClr val="000000"/>
              </a:solidFill>
              <a:latin typeface="Arial"/>
              <a:ea typeface="Arial"/>
              <a:cs typeface="Arial"/>
              <a:sym typeface="Arial"/>
            </a:endParaRPr>
          </a:p>
        </p:txBody>
      </p:sp>
      <p:sp>
        <p:nvSpPr>
          <p:cNvPr id="528" name="Google Shape;528;p48"/>
          <p:cNvSpPr txBox="1"/>
          <p:nvPr/>
        </p:nvSpPr>
        <p:spPr>
          <a:xfrm>
            <a:off x="1291083" y="1838214"/>
            <a:ext cx="5518611" cy="3970277"/>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&lt;title&gt;clasificador de sentimientos Tweet&lt;/title&gt;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&lt;link rel="stylesheet" href="{{ url_for('static', filename='style.css')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&lt;h3&gt;Muchas gracias por su retroalimentación!&lt;/h3&gt;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&lt;div id='button'&gt;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&lt;form action="/"&gt;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&lt;input type=submit value='Evaluar otro tweet'&gt;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&lt;/form&gt;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&lt;div id='sqliteReport'&gt;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&lt;form method=post action="/sqliteReport"&gt;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&lt;input type=submit value='Reporte de clasificaciones'&gt;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&lt;/form&gt;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&lt;/html&gt;</a:t>
            </a:r>
            <a:endParaRPr b="0" i="0" sz="1050" u="none" cap="none" strike="noStrike">
              <a:solidFill>
                <a:srgbClr val="000000"/>
              </a:solidFill>
              <a:latin typeface="Arial"/>
              <a:ea typeface="Arial"/>
              <a:cs typeface="Arial"/>
              <a:sym typeface="Arial"/>
            </a:endParaRPr>
          </a:p>
        </p:txBody>
      </p:sp>
      <p:pic>
        <p:nvPicPr>
          <p:cNvPr id="529" name="Google Shape;529;p48"/>
          <p:cNvPicPr preferRelativeResize="0"/>
          <p:nvPr/>
        </p:nvPicPr>
        <p:blipFill rotWithShape="1">
          <a:blip r:embed="rId4">
            <a:alphaModFix/>
          </a:blip>
          <a:srcRect b="0" l="0" r="0" t="0"/>
          <a:stretch/>
        </p:blipFill>
        <p:spPr>
          <a:xfrm>
            <a:off x="7436053" y="1979967"/>
            <a:ext cx="4200525" cy="230505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3" name="Shape 533"/>
        <p:cNvGrpSpPr/>
        <p:nvPr/>
      </p:nvGrpSpPr>
      <p:grpSpPr>
        <a:xfrm>
          <a:off x="0" y="0"/>
          <a:ext cx="0" cy="0"/>
          <a:chOff x="0" y="0"/>
          <a:chExt cx="0" cy="0"/>
        </a:xfrm>
      </p:grpSpPr>
      <p:sp>
        <p:nvSpPr>
          <p:cNvPr id="534" name="Google Shape;534;p49"/>
          <p:cNvSpPr txBox="1"/>
          <p:nvPr/>
        </p:nvSpPr>
        <p:spPr>
          <a:xfrm>
            <a:off x="1557196" y="475862"/>
            <a:ext cx="8093798"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900"/>
              <a:buFont typeface="Arial"/>
              <a:buNone/>
            </a:pPr>
            <a:r>
              <a:rPr b="1" i="0" lang="es-CO" sz="2900" u="none" cap="none" strike="noStrike">
                <a:solidFill>
                  <a:srgbClr val="FFFFFF"/>
                </a:solidFill>
                <a:latin typeface="Calibri"/>
                <a:ea typeface="Calibri"/>
                <a:cs typeface="Calibri"/>
                <a:sym typeface="Calibri"/>
              </a:rPr>
              <a:t>P6: reporte de sqlite (sqliteReport.html)</a:t>
            </a:r>
            <a:endParaRPr b="0" i="0" sz="1400" u="none" cap="none" strike="noStrike">
              <a:solidFill>
                <a:srgbClr val="000000"/>
              </a:solidFill>
              <a:latin typeface="Arial"/>
              <a:ea typeface="Arial"/>
              <a:cs typeface="Arial"/>
              <a:sym typeface="Arial"/>
            </a:endParaRPr>
          </a:p>
        </p:txBody>
      </p:sp>
      <p:sp>
        <p:nvSpPr>
          <p:cNvPr id="535" name="Google Shape;535;p49"/>
          <p:cNvSpPr txBox="1"/>
          <p:nvPr/>
        </p:nvSpPr>
        <p:spPr>
          <a:xfrm>
            <a:off x="1291084" y="1268255"/>
            <a:ext cx="1090091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Pagina </a:t>
            </a:r>
            <a:r>
              <a:rPr b="1" i="0" lang="es-CO" sz="1400" u="none" cap="none" strike="noStrike">
                <a:solidFill>
                  <a:srgbClr val="000000"/>
                </a:solidFill>
                <a:latin typeface="Arial"/>
                <a:ea typeface="Arial"/>
                <a:cs typeface="Arial"/>
                <a:sym typeface="Arial"/>
              </a:rPr>
              <a:t>sqliteReport.html, </a:t>
            </a:r>
            <a:r>
              <a:rPr b="0" i="0" lang="es-CO" sz="1400" u="none" cap="none" strike="noStrike">
                <a:solidFill>
                  <a:srgbClr val="000000"/>
                </a:solidFill>
                <a:latin typeface="Arial"/>
                <a:ea typeface="Arial"/>
                <a:cs typeface="Arial"/>
                <a:sym typeface="Arial"/>
              </a:rPr>
              <a:t>consulta la base de datos de sqlite en la tabla tweets_db y realiza “SELECT tweet, sentiment, date FROM tweets_db” y visualiza los datos en la pagina.</a:t>
            </a:r>
            <a:endParaRPr b="1" i="0" sz="1400" u="none" cap="none" strike="noStrike">
              <a:solidFill>
                <a:srgbClr val="000000"/>
              </a:solidFill>
              <a:latin typeface="Arial"/>
              <a:ea typeface="Arial"/>
              <a:cs typeface="Arial"/>
              <a:sym typeface="Arial"/>
            </a:endParaRPr>
          </a:p>
        </p:txBody>
      </p:sp>
      <p:sp>
        <p:nvSpPr>
          <p:cNvPr id="536" name="Google Shape;536;p49"/>
          <p:cNvSpPr txBox="1"/>
          <p:nvPr/>
        </p:nvSpPr>
        <p:spPr>
          <a:xfrm>
            <a:off x="1291084" y="1791475"/>
            <a:ext cx="5518611" cy="4939773"/>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&lt;!doctype 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&lt;html&gt;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&lt;title&gt;Sqlite clasificador de sentimientos Tweet&lt;/title&gt;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&lt;link rel="stylesheet" href="{{ url_for('static', filename='style.css') }}"&gt;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&lt;/head&gt;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&lt;h3&gt;Listado de clasificaciones realizadas&lt;/h3&gt;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&lt;table border=1&gt;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&lt;tr&gt;&lt;td&gt;Tweet&lt;/td&gt;&lt;td&gt;Sentimiento&lt;/td&gt;&lt;td&gt;Fecha&lt;/td&gt;&lt;/tr&gt;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 for row in dataset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&lt;td&gt;{{row[0]}}&lt;/td&gt;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&lt;td&gt;{{row[1]}}&lt;/td&gt;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&lt;td&gt;{{row[2]}}&lt;/td&gt;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&lt;/tr&gt;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 endfor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&lt;/table&gt;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&lt;hr&gt;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t/>
            </a:r>
            <a:endParaRPr b="0" i="0" sz="105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&lt;div id='button'&gt;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&lt;form action="/"&gt;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&lt;input type=submit value='Evaluar otro tweet'&gt;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	  &lt;/form&gt;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&lt;/div&gt;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&lt;/body&gt;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s-CO" sz="1050" u="none" cap="none" strike="noStrike">
                <a:solidFill>
                  <a:srgbClr val="000000"/>
                </a:solidFill>
                <a:latin typeface="Arial"/>
                <a:ea typeface="Arial"/>
                <a:cs typeface="Arial"/>
                <a:sym typeface="Arial"/>
              </a:rPr>
              <a:t>&lt;/html&gt;</a:t>
            </a:r>
            <a:endParaRPr b="0" i="0" sz="1050" u="none" cap="none" strike="noStrike">
              <a:solidFill>
                <a:srgbClr val="000000"/>
              </a:solidFill>
              <a:latin typeface="Arial"/>
              <a:ea typeface="Arial"/>
              <a:cs typeface="Arial"/>
              <a:sym typeface="Arial"/>
            </a:endParaRPr>
          </a:p>
        </p:txBody>
      </p:sp>
      <p:pic>
        <p:nvPicPr>
          <p:cNvPr id="537" name="Google Shape;537;p49"/>
          <p:cNvPicPr preferRelativeResize="0"/>
          <p:nvPr/>
        </p:nvPicPr>
        <p:blipFill rotWithShape="1">
          <a:blip r:embed="rId4">
            <a:alphaModFix/>
          </a:blip>
          <a:srcRect b="0" l="0" r="0" t="0"/>
          <a:stretch/>
        </p:blipFill>
        <p:spPr>
          <a:xfrm>
            <a:off x="7106888" y="1791475"/>
            <a:ext cx="5088211" cy="40862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41" name="Shape 541"/>
        <p:cNvGrpSpPr/>
        <p:nvPr/>
      </p:nvGrpSpPr>
      <p:grpSpPr>
        <a:xfrm>
          <a:off x="0" y="0"/>
          <a:ext cx="0" cy="0"/>
          <a:chOff x="0" y="0"/>
          <a:chExt cx="0" cy="0"/>
        </a:xfrm>
      </p:grpSpPr>
      <p:grpSp>
        <p:nvGrpSpPr>
          <p:cNvPr id="542" name="Google Shape;542;p56"/>
          <p:cNvGrpSpPr/>
          <p:nvPr/>
        </p:nvGrpSpPr>
        <p:grpSpPr>
          <a:xfrm>
            <a:off x="1853000" y="2497261"/>
            <a:ext cx="8118343" cy="2808140"/>
            <a:chOff x="4828" y="1305263"/>
            <a:chExt cx="8118343" cy="2808140"/>
          </a:xfrm>
        </p:grpSpPr>
        <p:sp>
          <p:nvSpPr>
            <p:cNvPr id="543" name="Google Shape;543;p56"/>
            <p:cNvSpPr/>
            <p:nvPr/>
          </p:nvSpPr>
          <p:spPr>
            <a:xfrm rot="5400000">
              <a:off x="252947" y="2757688"/>
              <a:ext cx="747370" cy="1243608"/>
            </a:xfrm>
            <a:prstGeom prst="corner">
              <a:avLst>
                <a:gd fmla="val 16120" name="adj1"/>
                <a:gd fmla="val 16110" name="adj2"/>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56"/>
            <p:cNvSpPr/>
            <p:nvPr/>
          </p:nvSpPr>
          <p:spPr>
            <a:xfrm>
              <a:off x="128192" y="3129259"/>
              <a:ext cx="1122736" cy="98414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56"/>
            <p:cNvSpPr txBox="1"/>
            <p:nvPr/>
          </p:nvSpPr>
          <p:spPr>
            <a:xfrm>
              <a:off x="128192" y="3129259"/>
              <a:ext cx="1122736" cy="984144"/>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Preproceso</a:t>
              </a:r>
              <a:endParaRPr b="0" i="0" sz="1200" u="none" cap="none" strike="noStrike">
                <a:solidFill>
                  <a:srgbClr val="000000"/>
                </a:solidFill>
                <a:latin typeface="Arial"/>
                <a:ea typeface="Arial"/>
                <a:cs typeface="Arial"/>
                <a:sym typeface="Arial"/>
              </a:endParaRPr>
            </a:p>
          </p:txBody>
        </p:sp>
        <p:sp>
          <p:nvSpPr>
            <p:cNvPr id="546" name="Google Shape;546;p56"/>
            <p:cNvSpPr/>
            <p:nvPr/>
          </p:nvSpPr>
          <p:spPr>
            <a:xfrm>
              <a:off x="1039091" y="2666132"/>
              <a:ext cx="211837" cy="211837"/>
            </a:xfrm>
            <a:prstGeom prst="triangle">
              <a:avLst>
                <a:gd fmla="val 10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56"/>
            <p:cNvSpPr/>
            <p:nvPr/>
          </p:nvSpPr>
          <p:spPr>
            <a:xfrm rot="5400000">
              <a:off x="1627395" y="2417579"/>
              <a:ext cx="747370" cy="1243608"/>
            </a:xfrm>
            <a:prstGeom prst="corner">
              <a:avLst>
                <a:gd fmla="val 16120" name="adj1"/>
                <a:gd fmla="val 16110" name="adj2"/>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56"/>
            <p:cNvSpPr/>
            <p:nvPr/>
          </p:nvSpPr>
          <p:spPr>
            <a:xfrm>
              <a:off x="1502640" y="2789150"/>
              <a:ext cx="1122736" cy="98414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56"/>
            <p:cNvSpPr txBox="1"/>
            <p:nvPr/>
          </p:nvSpPr>
          <p:spPr>
            <a:xfrm>
              <a:off x="1502640" y="2789150"/>
              <a:ext cx="1122736" cy="984144"/>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Tokenización</a:t>
              </a:r>
              <a:endParaRPr b="0" i="0" sz="1200" u="none" cap="none" strike="noStrike">
                <a:solidFill>
                  <a:srgbClr val="000000"/>
                </a:solidFill>
                <a:latin typeface="Arial"/>
                <a:ea typeface="Arial"/>
                <a:cs typeface="Arial"/>
                <a:sym typeface="Arial"/>
              </a:endParaRPr>
            </a:p>
          </p:txBody>
        </p:sp>
        <p:sp>
          <p:nvSpPr>
            <p:cNvPr id="550" name="Google Shape;550;p56"/>
            <p:cNvSpPr/>
            <p:nvPr/>
          </p:nvSpPr>
          <p:spPr>
            <a:xfrm>
              <a:off x="2413540" y="2326023"/>
              <a:ext cx="211837" cy="211837"/>
            </a:xfrm>
            <a:prstGeom prst="triangle">
              <a:avLst>
                <a:gd fmla="val 10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56"/>
            <p:cNvSpPr/>
            <p:nvPr/>
          </p:nvSpPr>
          <p:spPr>
            <a:xfrm rot="5400000">
              <a:off x="3001844" y="2077470"/>
              <a:ext cx="747370" cy="1243608"/>
            </a:xfrm>
            <a:prstGeom prst="corner">
              <a:avLst>
                <a:gd fmla="val 16120" name="adj1"/>
                <a:gd fmla="val 16110" name="adj2"/>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56"/>
            <p:cNvSpPr/>
            <p:nvPr/>
          </p:nvSpPr>
          <p:spPr>
            <a:xfrm>
              <a:off x="2877089" y="2449041"/>
              <a:ext cx="1122736" cy="98414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56"/>
            <p:cNvSpPr txBox="1"/>
            <p:nvPr/>
          </p:nvSpPr>
          <p:spPr>
            <a:xfrm>
              <a:off x="2877089" y="2449041"/>
              <a:ext cx="1122736" cy="984144"/>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Extracción de características</a:t>
              </a:r>
              <a:endParaRPr b="0" i="0" sz="1400" u="none" cap="none" strike="noStrike">
                <a:solidFill>
                  <a:srgbClr val="000000"/>
                </a:solidFill>
                <a:latin typeface="Arial"/>
                <a:ea typeface="Arial"/>
                <a:cs typeface="Arial"/>
                <a:sym typeface="Arial"/>
              </a:endParaRPr>
            </a:p>
          </p:txBody>
        </p:sp>
        <p:sp>
          <p:nvSpPr>
            <p:cNvPr id="554" name="Google Shape;554;p56"/>
            <p:cNvSpPr/>
            <p:nvPr/>
          </p:nvSpPr>
          <p:spPr>
            <a:xfrm>
              <a:off x="3787988" y="1985915"/>
              <a:ext cx="211837" cy="211837"/>
            </a:xfrm>
            <a:prstGeom prst="triangle">
              <a:avLst>
                <a:gd fmla="val 10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56"/>
            <p:cNvSpPr/>
            <p:nvPr/>
          </p:nvSpPr>
          <p:spPr>
            <a:xfrm rot="5400000">
              <a:off x="4376292" y="1737362"/>
              <a:ext cx="747370" cy="1243608"/>
            </a:xfrm>
            <a:prstGeom prst="corner">
              <a:avLst>
                <a:gd fmla="val 16120" name="adj1"/>
                <a:gd fmla="val 16110" name="adj2"/>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56"/>
            <p:cNvSpPr/>
            <p:nvPr/>
          </p:nvSpPr>
          <p:spPr>
            <a:xfrm>
              <a:off x="4251538" y="2108933"/>
              <a:ext cx="1122736" cy="98414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56"/>
            <p:cNvSpPr txBox="1"/>
            <p:nvPr/>
          </p:nvSpPr>
          <p:spPr>
            <a:xfrm>
              <a:off x="4251538" y="2108933"/>
              <a:ext cx="1122736" cy="984144"/>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Reducción de características</a:t>
              </a:r>
              <a:endParaRPr b="0" i="0" sz="1400" u="none" cap="none" strike="noStrike">
                <a:solidFill>
                  <a:srgbClr val="000000"/>
                </a:solidFill>
                <a:latin typeface="Arial"/>
                <a:ea typeface="Arial"/>
                <a:cs typeface="Arial"/>
                <a:sym typeface="Arial"/>
              </a:endParaRPr>
            </a:p>
          </p:txBody>
        </p:sp>
        <p:sp>
          <p:nvSpPr>
            <p:cNvPr id="558" name="Google Shape;558;p56"/>
            <p:cNvSpPr/>
            <p:nvPr/>
          </p:nvSpPr>
          <p:spPr>
            <a:xfrm>
              <a:off x="5162437" y="1645806"/>
              <a:ext cx="211837" cy="211837"/>
            </a:xfrm>
            <a:prstGeom prst="triangle">
              <a:avLst>
                <a:gd fmla="val 10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56"/>
            <p:cNvSpPr/>
            <p:nvPr/>
          </p:nvSpPr>
          <p:spPr>
            <a:xfrm rot="5400000">
              <a:off x="5750741" y="1397253"/>
              <a:ext cx="747370" cy="1243608"/>
            </a:xfrm>
            <a:prstGeom prst="corner">
              <a:avLst>
                <a:gd fmla="val 16120" name="adj1"/>
                <a:gd fmla="val 16110" name="adj2"/>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56"/>
            <p:cNvSpPr/>
            <p:nvPr/>
          </p:nvSpPr>
          <p:spPr>
            <a:xfrm>
              <a:off x="5625986" y="1768824"/>
              <a:ext cx="1122736" cy="98414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56"/>
            <p:cNvSpPr txBox="1"/>
            <p:nvPr/>
          </p:nvSpPr>
          <p:spPr>
            <a:xfrm>
              <a:off x="5625986" y="1768824"/>
              <a:ext cx="1122736" cy="984144"/>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Ponderación</a:t>
              </a:r>
              <a:endParaRPr b="0" i="0" sz="1400" u="none" cap="none" strike="noStrike">
                <a:solidFill>
                  <a:srgbClr val="000000"/>
                </a:solidFill>
                <a:latin typeface="Arial"/>
                <a:ea typeface="Arial"/>
                <a:cs typeface="Arial"/>
                <a:sym typeface="Arial"/>
              </a:endParaRPr>
            </a:p>
          </p:txBody>
        </p:sp>
        <p:sp>
          <p:nvSpPr>
            <p:cNvPr id="562" name="Google Shape;562;p56"/>
            <p:cNvSpPr/>
            <p:nvPr/>
          </p:nvSpPr>
          <p:spPr>
            <a:xfrm>
              <a:off x="6536885" y="1305697"/>
              <a:ext cx="211837" cy="211837"/>
            </a:xfrm>
            <a:prstGeom prst="triangle">
              <a:avLst>
                <a:gd fmla="val 100000" name="adj"/>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56"/>
            <p:cNvSpPr/>
            <p:nvPr/>
          </p:nvSpPr>
          <p:spPr>
            <a:xfrm rot="5400000">
              <a:off x="7125190" y="1057144"/>
              <a:ext cx="747370" cy="1243608"/>
            </a:xfrm>
            <a:prstGeom prst="corner">
              <a:avLst>
                <a:gd fmla="val 16120" name="adj1"/>
                <a:gd fmla="val 16110" name="adj2"/>
              </a:avLst>
            </a:prstGeom>
            <a:solidFill>
              <a:srgbClr val="4372C3"/>
            </a:solidFill>
            <a:ln cap="flat" cmpd="sng" w="25400">
              <a:solidFill>
                <a:srgbClr val="4372C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56"/>
            <p:cNvSpPr/>
            <p:nvPr/>
          </p:nvSpPr>
          <p:spPr>
            <a:xfrm>
              <a:off x="7000435" y="1428715"/>
              <a:ext cx="1122736" cy="984144"/>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56"/>
            <p:cNvSpPr txBox="1"/>
            <p:nvPr/>
          </p:nvSpPr>
          <p:spPr>
            <a:xfrm>
              <a:off x="7000435" y="1428715"/>
              <a:ext cx="1122736" cy="984144"/>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200"/>
                <a:buFont typeface="Arial"/>
                <a:buNone/>
              </a:pPr>
              <a:r>
                <a:rPr b="0" i="0" lang="es-CO" sz="1200" u="none" cap="none" strike="noStrike">
                  <a:solidFill>
                    <a:srgbClr val="000000"/>
                  </a:solidFill>
                  <a:latin typeface="Arial"/>
                  <a:ea typeface="Arial"/>
                  <a:cs typeface="Arial"/>
                  <a:sym typeface="Arial"/>
                </a:rPr>
                <a:t>Creación del clasificador de línea base.</a:t>
              </a:r>
              <a:endParaRPr b="0" i="0" sz="1400" u="none" cap="none" strike="noStrike">
                <a:solidFill>
                  <a:srgbClr val="000000"/>
                </a:solidFill>
                <a:latin typeface="Arial"/>
                <a:ea typeface="Arial"/>
                <a:cs typeface="Arial"/>
                <a:sym typeface="Arial"/>
              </a:endParaRPr>
            </a:p>
          </p:txBody>
        </p:sp>
      </p:grpSp>
      <p:sp>
        <p:nvSpPr>
          <p:cNvPr id="566" name="Google Shape;566;p56"/>
          <p:cNvSpPr/>
          <p:nvPr/>
        </p:nvSpPr>
        <p:spPr>
          <a:xfrm rot="5400000">
            <a:off x="5368295" y="3430847"/>
            <a:ext cx="535730" cy="2748897"/>
          </a:xfrm>
          <a:prstGeom prst="rightBrace">
            <a:avLst>
              <a:gd fmla="val 29465" name="adj1"/>
              <a:gd fmla="val 50000" name="adj2"/>
            </a:avLst>
          </a:prstGeom>
          <a:noFill/>
          <a:ln cap="flat" cmpd="sng" w="38100">
            <a:solidFill>
              <a:schemeClr val="dk1"/>
            </a:solidFill>
            <a:prstDash val="solid"/>
            <a:round/>
            <a:headEnd len="sm" w="sm" type="none"/>
            <a:tailEnd len="sm" w="sm" type="none"/>
          </a:ln>
          <a:effectLst>
            <a:outerShdw blurRad="40000" rotWithShape="0" dir="5400000" dist="23000">
              <a:srgbClr val="000000">
                <a:alpha val="3333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7" name="Google Shape;567;p56"/>
          <p:cNvSpPr txBox="1"/>
          <p:nvPr/>
        </p:nvSpPr>
        <p:spPr>
          <a:xfrm>
            <a:off x="4976364" y="5054602"/>
            <a:ext cx="13195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Proceso unico</a:t>
            </a:r>
            <a:endParaRPr b="0" i="0" sz="1400" u="none" cap="none" strike="noStrike">
              <a:solidFill>
                <a:srgbClr val="000000"/>
              </a:solidFill>
              <a:latin typeface="Arial"/>
              <a:ea typeface="Arial"/>
              <a:cs typeface="Arial"/>
              <a:sym typeface="Arial"/>
            </a:endParaRPr>
          </a:p>
        </p:txBody>
      </p:sp>
      <p:sp>
        <p:nvSpPr>
          <p:cNvPr id="568" name="Google Shape;568;p56"/>
          <p:cNvSpPr/>
          <p:nvPr/>
        </p:nvSpPr>
        <p:spPr>
          <a:xfrm rot="5400000">
            <a:off x="10483663" y="1400166"/>
            <a:ext cx="984143" cy="1877250"/>
          </a:xfrm>
          <a:prstGeom prst="corner">
            <a:avLst>
              <a:gd fmla="val 16120" name="adj1"/>
              <a:gd fmla="val 16110" name="adj2"/>
            </a:avLst>
          </a:prstGeom>
          <a:solidFill>
            <a:srgbClr val="00B050"/>
          </a:solidFill>
          <a:ln cap="flat" cmpd="sng" w="25400">
            <a:solidFill>
              <a:srgbClr val="00B05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56"/>
          <p:cNvSpPr txBox="1"/>
          <p:nvPr/>
        </p:nvSpPr>
        <p:spPr>
          <a:xfrm>
            <a:off x="10339000" y="2106323"/>
            <a:ext cx="1575359" cy="984144"/>
          </a:xfrm>
          <a:prstGeom prst="rect">
            <a:avLst/>
          </a:prstGeom>
          <a:noFill/>
          <a:ln>
            <a:noFill/>
          </a:ln>
        </p:spPr>
        <p:txBody>
          <a:bodyPr anchorCtr="0" anchor="t" bIns="45700" lIns="45700" spcFirstLastPara="1" rIns="45700" wrap="square" tIns="45700">
            <a:noAutofit/>
          </a:bodyPr>
          <a:lstStyle/>
          <a:p>
            <a:pPr indent="0" lvl="0" marL="0" marR="0" rtl="0" algn="l">
              <a:lnSpc>
                <a:spcPct val="90000"/>
              </a:lnSpc>
              <a:spcBef>
                <a:spcPts val="0"/>
              </a:spcBef>
              <a:spcAft>
                <a:spcPts val="0"/>
              </a:spcAft>
              <a:buClr>
                <a:srgbClr val="000000"/>
              </a:buClr>
              <a:buSzPts val="1200"/>
              <a:buFont typeface="Arial"/>
              <a:buNone/>
            </a:pPr>
            <a:r>
              <a:rPr b="1" i="0" lang="es-CO" sz="1600" u="none" cap="none" strike="noStrike">
                <a:solidFill>
                  <a:srgbClr val="000000"/>
                </a:solidFill>
                <a:latin typeface="Arial"/>
                <a:ea typeface="Arial"/>
                <a:cs typeface="Arial"/>
                <a:sym typeface="Arial"/>
              </a:rPr>
              <a:t>Probar modelo en una pagina web.</a:t>
            </a:r>
            <a:endParaRPr b="1" i="0" sz="1800" u="none" cap="none" strike="noStrike">
              <a:solidFill>
                <a:srgbClr val="000000"/>
              </a:solidFill>
              <a:latin typeface="Arial"/>
              <a:ea typeface="Arial"/>
              <a:cs typeface="Arial"/>
              <a:sym typeface="Arial"/>
            </a:endParaRPr>
          </a:p>
        </p:txBody>
      </p:sp>
      <p:pic>
        <p:nvPicPr>
          <p:cNvPr descr="Resultado de imagen para runner winner cartoon" id="570" name="Google Shape;570;p56"/>
          <p:cNvPicPr preferRelativeResize="0"/>
          <p:nvPr/>
        </p:nvPicPr>
        <p:blipFill rotWithShape="1">
          <a:blip r:embed="rId4">
            <a:alphaModFix/>
          </a:blip>
          <a:srcRect b="0" l="0" r="0" t="0"/>
          <a:stretch/>
        </p:blipFill>
        <p:spPr>
          <a:xfrm>
            <a:off x="10582931" y="313253"/>
            <a:ext cx="1034989" cy="15968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4" name="Shape 574"/>
        <p:cNvGrpSpPr/>
        <p:nvPr/>
      </p:nvGrpSpPr>
      <p:grpSpPr>
        <a:xfrm>
          <a:off x="0" y="0"/>
          <a:ext cx="0" cy="0"/>
          <a:chOff x="0" y="0"/>
          <a:chExt cx="0" cy="0"/>
        </a:xfrm>
      </p:grpSpPr>
      <p:sp>
        <p:nvSpPr>
          <p:cNvPr id="575" name="Google Shape;575;p86"/>
          <p:cNvSpPr/>
          <p:nvPr/>
        </p:nvSpPr>
        <p:spPr>
          <a:xfrm>
            <a:off x="1132764" y="430873"/>
            <a:ext cx="11059236" cy="424727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7200"/>
              <a:buFont typeface="Arial"/>
              <a:buNone/>
            </a:pPr>
            <a:r>
              <a:rPr b="0" i="0" lang="es-CO" sz="7200" u="none" cap="none" strike="noStrike">
                <a:solidFill>
                  <a:schemeClr val="accent1"/>
                </a:solidFill>
                <a:latin typeface="Arial"/>
                <a:ea typeface="Arial"/>
                <a:cs typeface="Arial"/>
                <a:sym typeface="Arial"/>
              </a:rPr>
              <a:t>Servidores públicos para proyectos de Python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7200"/>
              <a:buFont typeface="Arial"/>
              <a:buNone/>
            </a:pPr>
            <a:r>
              <a:t/>
            </a:r>
            <a:endParaRPr b="0" i="0" sz="7200" u="none" cap="none" strike="noStrike">
              <a:solidFill>
                <a:schemeClr val="accen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5400"/>
              <a:buFont typeface="Arial"/>
              <a:buNone/>
            </a:pPr>
            <a:r>
              <a:rPr b="0" i="0" lang="es-CO" sz="5400" u="sng" cap="none" strike="noStrike">
                <a:solidFill>
                  <a:srgbClr val="000000"/>
                </a:solidFill>
                <a:latin typeface="Arial"/>
                <a:ea typeface="Arial"/>
                <a:cs typeface="Arial"/>
                <a:sym typeface="Arial"/>
                <a:hlinkClick r:id="rId4"/>
              </a:rPr>
              <a:t>https://www.pythonanywhere.com/</a:t>
            </a:r>
            <a:endParaRPr b="0" i="0" sz="5400" u="none" cap="none" strike="noStrike">
              <a:solidFill>
                <a:schemeClr val="accen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79" name="Shape 579"/>
        <p:cNvGrpSpPr/>
        <p:nvPr/>
      </p:nvGrpSpPr>
      <p:grpSpPr>
        <a:xfrm>
          <a:off x="0" y="0"/>
          <a:ext cx="0" cy="0"/>
          <a:chOff x="0" y="0"/>
          <a:chExt cx="0" cy="0"/>
        </a:xfrm>
      </p:grpSpPr>
      <p:pic>
        <p:nvPicPr>
          <p:cNvPr id="580" name="Google Shape;580;p87"/>
          <p:cNvPicPr preferRelativeResize="0"/>
          <p:nvPr/>
        </p:nvPicPr>
        <p:blipFill rotWithShape="1">
          <a:blip r:embed="rId4">
            <a:alphaModFix/>
          </a:blip>
          <a:srcRect b="0" l="0" r="0" t="0"/>
          <a:stretch/>
        </p:blipFill>
        <p:spPr>
          <a:xfrm>
            <a:off x="2224586" y="1453609"/>
            <a:ext cx="8343330" cy="3950781"/>
          </a:xfrm>
          <a:prstGeom prst="rect">
            <a:avLst/>
          </a:prstGeom>
          <a:noFill/>
          <a:ln cap="flat" cmpd="sng" w="9525">
            <a:solidFill>
              <a:schemeClr val="dk1"/>
            </a:solidFill>
            <a:prstDash val="solid"/>
            <a:round/>
            <a:headEnd len="sm" w="sm" type="none"/>
            <a:tailEnd len="sm" w="sm" type="none"/>
          </a:ln>
        </p:spPr>
      </p:pic>
      <p:sp>
        <p:nvSpPr>
          <p:cNvPr id="581" name="Google Shape;581;p87"/>
          <p:cNvSpPr txBox="1"/>
          <p:nvPr/>
        </p:nvSpPr>
        <p:spPr>
          <a:xfrm>
            <a:off x="4617159" y="573205"/>
            <a:ext cx="47131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Dashboard de </a:t>
            </a:r>
            <a:r>
              <a:rPr b="0" i="0" lang="es-CO" sz="1600" u="sng" cap="none" strike="noStrike">
                <a:solidFill>
                  <a:srgbClr val="000000"/>
                </a:solidFill>
                <a:latin typeface="Arial"/>
                <a:ea typeface="Arial"/>
                <a:cs typeface="Arial"/>
                <a:sym typeface="Arial"/>
                <a:hlinkClick r:id="rId5"/>
              </a:rPr>
              <a:t>https://www.pythonanywhere.com/</a:t>
            </a:r>
            <a:r>
              <a:rPr b="0" i="0" lang="es-CO" sz="16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582" name="Google Shape;582;p87"/>
          <p:cNvSpPr/>
          <p:nvPr/>
        </p:nvSpPr>
        <p:spPr>
          <a:xfrm>
            <a:off x="8256896" y="3712191"/>
            <a:ext cx="2088107" cy="1514902"/>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583" name="Google Shape;583;p87"/>
          <p:cNvSpPr txBox="1"/>
          <p:nvPr/>
        </p:nvSpPr>
        <p:spPr>
          <a:xfrm>
            <a:off x="7533564" y="5946240"/>
            <a:ext cx="209384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Para crear una web app</a:t>
            </a:r>
            <a:endParaRPr b="0" i="0" sz="1400" u="none" cap="none" strike="noStrike">
              <a:solidFill>
                <a:srgbClr val="000000"/>
              </a:solidFill>
              <a:latin typeface="Arial"/>
              <a:ea typeface="Arial"/>
              <a:cs typeface="Arial"/>
              <a:sym typeface="Arial"/>
            </a:endParaRPr>
          </a:p>
        </p:txBody>
      </p:sp>
      <p:cxnSp>
        <p:nvCxnSpPr>
          <p:cNvPr id="584" name="Google Shape;584;p87"/>
          <p:cNvCxnSpPr>
            <a:stCxn id="583" idx="0"/>
            <a:endCxn id="582" idx="2"/>
          </p:cNvCxnSpPr>
          <p:nvPr/>
        </p:nvCxnSpPr>
        <p:spPr>
          <a:xfrm flipH="1" rot="10800000">
            <a:off x="8580486" y="5227140"/>
            <a:ext cx="720600" cy="719100"/>
          </a:xfrm>
          <a:prstGeom prst="straightConnector1">
            <a:avLst/>
          </a:prstGeom>
          <a:noFill/>
          <a:ln cap="flat" cmpd="sng" w="9525">
            <a:solidFill>
              <a:srgbClr val="FF0000"/>
            </a:solidFill>
            <a:prstDash val="solid"/>
            <a:miter lim="800000"/>
            <a:headEnd len="sm" w="sm"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88" name="Shape 588"/>
        <p:cNvGrpSpPr/>
        <p:nvPr/>
      </p:nvGrpSpPr>
      <p:grpSpPr>
        <a:xfrm>
          <a:off x="0" y="0"/>
          <a:ext cx="0" cy="0"/>
          <a:chOff x="0" y="0"/>
          <a:chExt cx="0" cy="0"/>
        </a:xfrm>
      </p:grpSpPr>
      <p:sp>
        <p:nvSpPr>
          <p:cNvPr id="589" name="Google Shape;589;p1"/>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000"/>
              </a:buClr>
              <a:buSzPts val="3200"/>
              <a:buFont typeface="Arial"/>
              <a:buNone/>
            </a:pPr>
            <a:r>
              <a:rPr b="1" i="0" lang="es-CO" sz="3200" u="none" cap="none" strike="noStrike">
                <a:solidFill>
                  <a:srgbClr val="FFC000"/>
                </a:solidFill>
                <a:latin typeface="Calibri"/>
                <a:ea typeface="Calibri"/>
                <a:cs typeface="Calibri"/>
                <a:sym typeface="Calibri"/>
              </a:rPr>
              <a:t>Creando una nueva web apps</a:t>
            </a:r>
            <a:endParaRPr b="0" i="0" sz="1400" u="none" cap="none" strike="noStrike">
              <a:solidFill>
                <a:srgbClr val="000000"/>
              </a:solidFill>
              <a:latin typeface="Arial"/>
              <a:ea typeface="Arial"/>
              <a:cs typeface="Arial"/>
              <a:sym typeface="Arial"/>
            </a:endParaRPr>
          </a:p>
        </p:txBody>
      </p:sp>
      <p:pic>
        <p:nvPicPr>
          <p:cNvPr id="590" name="Google Shape;590;p1"/>
          <p:cNvPicPr preferRelativeResize="0"/>
          <p:nvPr/>
        </p:nvPicPr>
        <p:blipFill rotWithShape="1">
          <a:blip r:embed="rId4">
            <a:alphaModFix/>
          </a:blip>
          <a:srcRect b="0" l="0" r="30211" t="0"/>
          <a:stretch/>
        </p:blipFill>
        <p:spPr>
          <a:xfrm>
            <a:off x="1892299" y="1138107"/>
            <a:ext cx="3750764" cy="2131912"/>
          </a:xfrm>
          <a:prstGeom prst="rect">
            <a:avLst/>
          </a:prstGeom>
          <a:noFill/>
          <a:ln cap="flat" cmpd="sng" w="9525">
            <a:solidFill>
              <a:schemeClr val="dk1"/>
            </a:solidFill>
            <a:prstDash val="solid"/>
            <a:round/>
            <a:headEnd len="sm" w="sm" type="none"/>
            <a:tailEnd len="sm" w="sm" type="none"/>
          </a:ln>
        </p:spPr>
      </p:pic>
      <p:pic>
        <p:nvPicPr>
          <p:cNvPr id="591" name="Google Shape;591;p1"/>
          <p:cNvPicPr preferRelativeResize="0"/>
          <p:nvPr/>
        </p:nvPicPr>
        <p:blipFill rotWithShape="1">
          <a:blip r:embed="rId5">
            <a:alphaModFix/>
          </a:blip>
          <a:srcRect b="0" l="0" r="0" t="17429"/>
          <a:stretch/>
        </p:blipFill>
        <p:spPr>
          <a:xfrm>
            <a:off x="8462866" y="1305089"/>
            <a:ext cx="3252717" cy="2644225"/>
          </a:xfrm>
          <a:prstGeom prst="rect">
            <a:avLst/>
          </a:prstGeom>
          <a:noFill/>
          <a:ln cap="flat" cmpd="sng" w="9525">
            <a:solidFill>
              <a:schemeClr val="dk1"/>
            </a:solidFill>
            <a:prstDash val="solid"/>
            <a:round/>
            <a:headEnd len="sm" w="sm" type="none"/>
            <a:tailEnd len="sm" w="sm" type="none"/>
          </a:ln>
        </p:spPr>
      </p:pic>
      <p:cxnSp>
        <p:nvCxnSpPr>
          <p:cNvPr id="592" name="Google Shape;592;p1"/>
          <p:cNvCxnSpPr/>
          <p:nvPr/>
        </p:nvCxnSpPr>
        <p:spPr>
          <a:xfrm>
            <a:off x="5124340" y="2046891"/>
            <a:ext cx="3771440" cy="519061"/>
          </a:xfrm>
          <a:prstGeom prst="straightConnector1">
            <a:avLst/>
          </a:prstGeom>
          <a:noFill/>
          <a:ln cap="flat" cmpd="sng" w="28575">
            <a:solidFill>
              <a:srgbClr val="FF0000"/>
            </a:solidFill>
            <a:prstDash val="solid"/>
            <a:miter lim="800000"/>
            <a:headEnd len="sm" w="sm" type="none"/>
            <a:tailEnd len="med" w="med" type="triangle"/>
          </a:ln>
        </p:spPr>
      </p:cxnSp>
      <p:pic>
        <p:nvPicPr>
          <p:cNvPr id="593" name="Google Shape;593;p1"/>
          <p:cNvPicPr preferRelativeResize="0"/>
          <p:nvPr/>
        </p:nvPicPr>
        <p:blipFill rotWithShape="1">
          <a:blip r:embed="rId6">
            <a:alphaModFix/>
          </a:blip>
          <a:srcRect b="0" l="0" r="0" t="0"/>
          <a:stretch/>
        </p:blipFill>
        <p:spPr>
          <a:xfrm>
            <a:off x="6096000" y="3248233"/>
            <a:ext cx="4325670" cy="3539817"/>
          </a:xfrm>
          <a:prstGeom prst="rect">
            <a:avLst/>
          </a:prstGeom>
          <a:noFill/>
          <a:ln cap="flat" cmpd="sng" w="9525">
            <a:solidFill>
              <a:schemeClr val="dk1"/>
            </a:solidFill>
            <a:prstDash val="solid"/>
            <a:round/>
            <a:headEnd len="sm" w="sm" type="none"/>
            <a:tailEnd len="sm" w="sm" type="none"/>
          </a:ln>
        </p:spPr>
      </p:pic>
      <p:cxnSp>
        <p:nvCxnSpPr>
          <p:cNvPr id="594" name="Google Shape;594;p1"/>
          <p:cNvCxnSpPr>
            <a:endCxn id="595" idx="3"/>
          </p:cNvCxnSpPr>
          <p:nvPr/>
        </p:nvCxnSpPr>
        <p:spPr>
          <a:xfrm flipH="1">
            <a:off x="7506495" y="3738110"/>
            <a:ext cx="3777000" cy="791400"/>
          </a:xfrm>
          <a:prstGeom prst="straightConnector1">
            <a:avLst/>
          </a:prstGeom>
          <a:noFill/>
          <a:ln cap="flat" cmpd="sng" w="28575">
            <a:solidFill>
              <a:srgbClr val="FF0000"/>
            </a:solidFill>
            <a:prstDash val="solid"/>
            <a:miter lim="800000"/>
            <a:headEnd len="sm" w="sm" type="none"/>
            <a:tailEnd len="med" w="med" type="triangle"/>
          </a:ln>
        </p:spPr>
      </p:cxnSp>
      <p:sp>
        <p:nvSpPr>
          <p:cNvPr id="595" name="Google Shape;595;p1"/>
          <p:cNvSpPr/>
          <p:nvPr/>
        </p:nvSpPr>
        <p:spPr>
          <a:xfrm>
            <a:off x="6519723" y="4461108"/>
            <a:ext cx="986772" cy="13680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596" name="Google Shape;596;p1"/>
          <p:cNvCxnSpPr/>
          <p:nvPr/>
        </p:nvCxnSpPr>
        <p:spPr>
          <a:xfrm>
            <a:off x="8895780" y="2087838"/>
            <a:ext cx="1850975" cy="0"/>
          </a:xfrm>
          <a:prstGeom prst="straightConnector1">
            <a:avLst/>
          </a:prstGeom>
          <a:noFill/>
          <a:ln cap="flat" cmpd="sng" w="9525">
            <a:solidFill>
              <a:srgbClr val="FF0000"/>
            </a:solidFill>
            <a:prstDash val="solid"/>
            <a:miter lim="800000"/>
            <a:headEnd len="sm" w="sm" type="none"/>
            <a:tailEnd len="sm" w="sm" type="none"/>
          </a:ln>
        </p:spPr>
      </p:cxnSp>
      <p:pic>
        <p:nvPicPr>
          <p:cNvPr id="597" name="Google Shape;597;p1"/>
          <p:cNvPicPr preferRelativeResize="0"/>
          <p:nvPr/>
        </p:nvPicPr>
        <p:blipFill rotWithShape="1">
          <a:blip r:embed="rId7">
            <a:alphaModFix/>
          </a:blip>
          <a:srcRect b="0" l="0" r="0" t="0"/>
          <a:stretch/>
        </p:blipFill>
        <p:spPr>
          <a:xfrm>
            <a:off x="1441033" y="3392755"/>
            <a:ext cx="4061465" cy="3341301"/>
          </a:xfrm>
          <a:prstGeom prst="rect">
            <a:avLst/>
          </a:prstGeom>
          <a:noFill/>
          <a:ln cap="flat" cmpd="sng" w="9525">
            <a:solidFill>
              <a:schemeClr val="dk1"/>
            </a:solidFill>
            <a:prstDash val="solid"/>
            <a:round/>
            <a:headEnd len="sm" w="sm" type="none"/>
            <a:tailEnd len="sm" w="sm" type="none"/>
          </a:ln>
        </p:spPr>
      </p:pic>
      <p:cxnSp>
        <p:nvCxnSpPr>
          <p:cNvPr id="598" name="Google Shape;598;p1"/>
          <p:cNvCxnSpPr>
            <a:endCxn id="599" idx="3"/>
          </p:cNvCxnSpPr>
          <p:nvPr/>
        </p:nvCxnSpPr>
        <p:spPr>
          <a:xfrm rot="10800000">
            <a:off x="2879071" y="4679730"/>
            <a:ext cx="6427800" cy="1838700"/>
          </a:xfrm>
          <a:prstGeom prst="straightConnector1">
            <a:avLst/>
          </a:prstGeom>
          <a:noFill/>
          <a:ln cap="flat" cmpd="sng" w="28575">
            <a:solidFill>
              <a:srgbClr val="FF0000"/>
            </a:solidFill>
            <a:prstDash val="solid"/>
            <a:miter lim="800000"/>
            <a:headEnd len="sm" w="sm" type="none"/>
            <a:tailEnd len="med" w="med" type="triangle"/>
          </a:ln>
        </p:spPr>
      </p:cxnSp>
      <p:sp>
        <p:nvSpPr>
          <p:cNvPr id="599" name="Google Shape;599;p1"/>
          <p:cNvSpPr/>
          <p:nvPr/>
        </p:nvSpPr>
        <p:spPr>
          <a:xfrm>
            <a:off x="1892299" y="4611328"/>
            <a:ext cx="986772" cy="13680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03" name="Shape 603"/>
        <p:cNvGrpSpPr/>
        <p:nvPr/>
      </p:nvGrpSpPr>
      <p:grpSpPr>
        <a:xfrm>
          <a:off x="0" y="0"/>
          <a:ext cx="0" cy="0"/>
          <a:chOff x="0" y="0"/>
          <a:chExt cx="0" cy="0"/>
        </a:xfrm>
      </p:grpSpPr>
      <p:sp>
        <p:nvSpPr>
          <p:cNvPr id="604" name="Google Shape;604;p88"/>
          <p:cNvSpPr txBox="1"/>
          <p:nvPr/>
        </p:nvSpPr>
        <p:spPr>
          <a:xfrm>
            <a:off x="1614197" y="475862"/>
            <a:ext cx="6848669"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000"/>
              </a:buClr>
              <a:buSzPts val="3200"/>
              <a:buFont typeface="Arial"/>
              <a:buNone/>
            </a:pPr>
            <a:r>
              <a:rPr b="1" i="0" lang="es-CO" sz="3200" u="none" cap="none" strike="noStrike">
                <a:solidFill>
                  <a:srgbClr val="FFC000"/>
                </a:solidFill>
                <a:latin typeface="Calibri"/>
                <a:ea typeface="Calibri"/>
                <a:cs typeface="Calibri"/>
                <a:sym typeface="Calibri"/>
              </a:rPr>
              <a:t>Subimos todos los archivos</a:t>
            </a:r>
            <a:endParaRPr b="0" i="0" sz="1400" u="none" cap="none" strike="noStrike">
              <a:solidFill>
                <a:srgbClr val="000000"/>
              </a:solidFill>
              <a:latin typeface="Arial"/>
              <a:ea typeface="Arial"/>
              <a:cs typeface="Arial"/>
              <a:sym typeface="Arial"/>
            </a:endParaRPr>
          </a:p>
        </p:txBody>
      </p:sp>
      <p:pic>
        <p:nvPicPr>
          <p:cNvPr id="605" name="Google Shape;605;p88"/>
          <p:cNvPicPr preferRelativeResize="0"/>
          <p:nvPr/>
        </p:nvPicPr>
        <p:blipFill rotWithShape="1">
          <a:blip r:embed="rId4">
            <a:alphaModFix/>
          </a:blip>
          <a:srcRect b="0" l="0" r="0" t="0"/>
          <a:stretch/>
        </p:blipFill>
        <p:spPr>
          <a:xfrm>
            <a:off x="1366643" y="1365638"/>
            <a:ext cx="7343775" cy="5105400"/>
          </a:xfrm>
          <a:prstGeom prst="rect">
            <a:avLst/>
          </a:prstGeom>
          <a:noFill/>
          <a:ln cap="flat" cmpd="sng" w="9525">
            <a:solidFill>
              <a:schemeClr val="dk1"/>
            </a:solidFill>
            <a:prstDash val="solid"/>
            <a:round/>
            <a:headEnd len="sm" w="sm" type="none"/>
            <a:tailEnd len="sm" w="sm" type="none"/>
          </a:ln>
        </p:spPr>
      </p:pic>
      <p:sp>
        <p:nvSpPr>
          <p:cNvPr id="606" name="Google Shape;606;p88"/>
          <p:cNvSpPr txBox="1"/>
          <p:nvPr/>
        </p:nvSpPr>
        <p:spPr>
          <a:xfrm>
            <a:off x="8900918" y="1365638"/>
            <a:ext cx="3291082"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rgbClr val="000000"/>
                </a:solidFill>
                <a:latin typeface="Arial"/>
                <a:ea typeface="Arial"/>
                <a:cs typeface="Arial"/>
                <a:sym typeface="Arial"/>
              </a:rPr>
              <a:t>Se deben cargar todos los archivos y sus respectivas carpetas.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0" name="Shape 610"/>
        <p:cNvGrpSpPr/>
        <p:nvPr/>
      </p:nvGrpSpPr>
      <p:grpSpPr>
        <a:xfrm>
          <a:off x="0" y="0"/>
          <a:ext cx="0" cy="0"/>
          <a:chOff x="0" y="0"/>
          <a:chExt cx="0" cy="0"/>
        </a:xfrm>
      </p:grpSpPr>
      <p:sp>
        <p:nvSpPr>
          <p:cNvPr id="611" name="Google Shape;611;p89"/>
          <p:cNvSpPr txBox="1"/>
          <p:nvPr/>
        </p:nvSpPr>
        <p:spPr>
          <a:xfrm>
            <a:off x="1614197" y="475862"/>
            <a:ext cx="70962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000"/>
              </a:buClr>
              <a:buSzPts val="2800"/>
              <a:buFont typeface="Arial"/>
              <a:buNone/>
            </a:pPr>
            <a:r>
              <a:rPr b="1" i="0" lang="es-CO" sz="2800" u="none" cap="none" strike="noStrike">
                <a:solidFill>
                  <a:srgbClr val="FFC000"/>
                </a:solidFill>
                <a:latin typeface="Calibri"/>
                <a:ea typeface="Calibri"/>
                <a:cs typeface="Calibri"/>
                <a:sym typeface="Calibri"/>
              </a:rPr>
              <a:t>Instalar todas las librerías por “bash console”</a:t>
            </a:r>
            <a:endParaRPr b="0" i="0" sz="1400" u="none" cap="none" strike="noStrike">
              <a:solidFill>
                <a:srgbClr val="000000"/>
              </a:solidFill>
              <a:latin typeface="Arial"/>
              <a:ea typeface="Arial"/>
              <a:cs typeface="Arial"/>
              <a:sym typeface="Arial"/>
            </a:endParaRPr>
          </a:p>
        </p:txBody>
      </p:sp>
      <p:sp>
        <p:nvSpPr>
          <p:cNvPr id="612" name="Google Shape;612;p89"/>
          <p:cNvSpPr txBox="1"/>
          <p:nvPr/>
        </p:nvSpPr>
        <p:spPr>
          <a:xfrm>
            <a:off x="2815628" y="4296273"/>
            <a:ext cx="6923860" cy="338700"/>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pip install flask </a:t>
            </a:r>
            <a:endParaRPr b="0" i="0" sz="1600" u="none" cap="none" strike="noStrike">
              <a:solidFill>
                <a:srgbClr val="000000"/>
              </a:solidFill>
              <a:latin typeface="Arial"/>
              <a:ea typeface="Arial"/>
              <a:cs typeface="Arial"/>
              <a:sym typeface="Arial"/>
            </a:endParaRPr>
          </a:p>
        </p:txBody>
      </p:sp>
      <p:sp>
        <p:nvSpPr>
          <p:cNvPr id="613" name="Google Shape;613;p89"/>
          <p:cNvSpPr txBox="1"/>
          <p:nvPr/>
        </p:nvSpPr>
        <p:spPr>
          <a:xfrm>
            <a:off x="2815628" y="4973381"/>
            <a:ext cx="6987445" cy="338554"/>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pip install wtforms</a:t>
            </a:r>
            <a:endParaRPr b="0" i="0" sz="1600" u="none" cap="none" strike="noStrike">
              <a:solidFill>
                <a:srgbClr val="000000"/>
              </a:solidFill>
              <a:latin typeface="Arial"/>
              <a:ea typeface="Arial"/>
              <a:cs typeface="Arial"/>
              <a:sym typeface="Arial"/>
            </a:endParaRPr>
          </a:p>
        </p:txBody>
      </p:sp>
      <p:sp>
        <p:nvSpPr>
          <p:cNvPr id="614" name="Google Shape;614;p89"/>
          <p:cNvSpPr/>
          <p:nvPr/>
        </p:nvSpPr>
        <p:spPr>
          <a:xfrm>
            <a:off x="2814176" y="5650489"/>
            <a:ext cx="6987446" cy="338514"/>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pip install jinja2</a:t>
            </a:r>
            <a:endParaRPr b="0" i="0" sz="1600" u="none" cap="none" strike="noStrike">
              <a:solidFill>
                <a:srgbClr val="000000"/>
              </a:solidFill>
              <a:latin typeface="Arial"/>
              <a:ea typeface="Arial"/>
              <a:cs typeface="Arial"/>
              <a:sym typeface="Arial"/>
            </a:endParaRPr>
          </a:p>
        </p:txBody>
      </p:sp>
      <p:sp>
        <p:nvSpPr>
          <p:cNvPr id="615" name="Google Shape;615;p89"/>
          <p:cNvSpPr/>
          <p:nvPr/>
        </p:nvSpPr>
        <p:spPr>
          <a:xfrm>
            <a:off x="2815628" y="1706821"/>
            <a:ext cx="6923860" cy="307777"/>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mkvirtualenv myvirtualenv --python=/usr/bin/python3.7</a:t>
            </a:r>
            <a:endParaRPr b="0" i="0" sz="1400" u="none" cap="none" strike="noStrike">
              <a:solidFill>
                <a:srgbClr val="000000"/>
              </a:solidFill>
              <a:latin typeface="Arial"/>
              <a:ea typeface="Arial"/>
              <a:cs typeface="Arial"/>
              <a:sym typeface="Arial"/>
            </a:endParaRPr>
          </a:p>
        </p:txBody>
      </p:sp>
      <p:sp>
        <p:nvSpPr>
          <p:cNvPr id="616" name="Google Shape;616;p89"/>
          <p:cNvSpPr txBox="1"/>
          <p:nvPr/>
        </p:nvSpPr>
        <p:spPr>
          <a:xfrm>
            <a:off x="1452174" y="2075456"/>
            <a:ext cx="5942652" cy="3077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Para eliminar un ambiente virtual necesarias:</a:t>
            </a:r>
            <a:endParaRPr b="0" i="0" sz="1400" u="none" cap="none" strike="noStrike">
              <a:solidFill>
                <a:srgbClr val="000000"/>
              </a:solidFill>
              <a:latin typeface="Arial"/>
              <a:ea typeface="Arial"/>
              <a:cs typeface="Arial"/>
              <a:sym typeface="Arial"/>
            </a:endParaRPr>
          </a:p>
        </p:txBody>
      </p:sp>
      <p:sp>
        <p:nvSpPr>
          <p:cNvPr id="617" name="Google Shape;617;p89"/>
          <p:cNvSpPr txBox="1"/>
          <p:nvPr/>
        </p:nvSpPr>
        <p:spPr>
          <a:xfrm>
            <a:off x="1452174" y="2832564"/>
            <a:ext cx="559961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Una vez dentro del ambiente virtual: </a:t>
            </a:r>
            <a:r>
              <a:rPr b="1" i="0" lang="es-CO" sz="1400" u="none" cap="none" strike="noStrike">
                <a:solidFill>
                  <a:srgbClr val="000000"/>
                </a:solidFill>
                <a:latin typeface="Arial"/>
                <a:ea typeface="Arial"/>
                <a:cs typeface="Arial"/>
                <a:sym typeface="Arial"/>
              </a:rPr>
              <a:t>(myvirtualenv) 04:16 ~/mysite</a:t>
            </a:r>
            <a:endParaRPr b="1" i="0" sz="1400" u="none" cap="none" strike="noStrike">
              <a:solidFill>
                <a:srgbClr val="000000"/>
              </a:solidFill>
              <a:latin typeface="Arial"/>
              <a:ea typeface="Arial"/>
              <a:cs typeface="Arial"/>
              <a:sym typeface="Arial"/>
            </a:endParaRPr>
          </a:p>
        </p:txBody>
      </p:sp>
      <p:sp>
        <p:nvSpPr>
          <p:cNvPr id="618" name="Google Shape;618;p89"/>
          <p:cNvSpPr txBox="1"/>
          <p:nvPr/>
        </p:nvSpPr>
        <p:spPr>
          <a:xfrm>
            <a:off x="2815628" y="3619165"/>
            <a:ext cx="6987346" cy="338700"/>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s-CO" sz="1600" u="none" cap="none" strike="noStrike">
                <a:solidFill>
                  <a:srgbClr val="000000"/>
                </a:solidFill>
                <a:latin typeface="Arial"/>
                <a:ea typeface="Arial"/>
                <a:cs typeface="Arial"/>
                <a:sym typeface="Arial"/>
              </a:rPr>
              <a:t>pip install sklearn </a:t>
            </a:r>
            <a:endParaRPr b="0" i="0" sz="1600" u="none" cap="none" strike="noStrike">
              <a:solidFill>
                <a:srgbClr val="000000"/>
              </a:solidFill>
              <a:latin typeface="Arial"/>
              <a:ea typeface="Arial"/>
              <a:cs typeface="Arial"/>
              <a:sym typeface="Arial"/>
            </a:endParaRPr>
          </a:p>
        </p:txBody>
      </p:sp>
      <p:sp>
        <p:nvSpPr>
          <p:cNvPr id="619" name="Google Shape;619;p89"/>
          <p:cNvSpPr/>
          <p:nvPr/>
        </p:nvSpPr>
        <p:spPr>
          <a:xfrm>
            <a:off x="1109427" y="6537858"/>
            <a:ext cx="42835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sng" cap="none" strike="noStrike">
                <a:solidFill>
                  <a:srgbClr val="000000"/>
                </a:solidFill>
                <a:latin typeface="Arial"/>
                <a:ea typeface="Arial"/>
                <a:cs typeface="Arial"/>
                <a:sym typeface="Arial"/>
                <a:hlinkClick r:id="rId4"/>
              </a:rPr>
              <a:t>https://help.pythonanywhere.com/pages/Virtualenvs</a:t>
            </a:r>
            <a:endParaRPr b="0" i="0" sz="1400" u="none" cap="none" strike="noStrike">
              <a:solidFill>
                <a:srgbClr val="000000"/>
              </a:solidFill>
              <a:latin typeface="Arial"/>
              <a:ea typeface="Arial"/>
              <a:cs typeface="Arial"/>
              <a:sym typeface="Arial"/>
            </a:endParaRPr>
          </a:p>
        </p:txBody>
      </p:sp>
      <p:sp>
        <p:nvSpPr>
          <p:cNvPr id="620" name="Google Shape;620;p89"/>
          <p:cNvSpPr/>
          <p:nvPr/>
        </p:nvSpPr>
        <p:spPr>
          <a:xfrm>
            <a:off x="2815628" y="2402671"/>
            <a:ext cx="6985994" cy="307777"/>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rmvirtualenv myvirtualenv</a:t>
            </a:r>
            <a:endParaRPr b="0" i="0" sz="1400" u="none" cap="none" strike="noStrike">
              <a:solidFill>
                <a:srgbClr val="000000"/>
              </a:solidFill>
              <a:latin typeface="Arial"/>
              <a:ea typeface="Arial"/>
              <a:cs typeface="Arial"/>
              <a:sym typeface="Arial"/>
            </a:endParaRPr>
          </a:p>
        </p:txBody>
      </p:sp>
      <p:sp>
        <p:nvSpPr>
          <p:cNvPr id="621" name="Google Shape;621;p89"/>
          <p:cNvSpPr txBox="1"/>
          <p:nvPr/>
        </p:nvSpPr>
        <p:spPr>
          <a:xfrm>
            <a:off x="1542440" y="1393707"/>
            <a:ext cx="594265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Creamos un ambiente virtual para poder instalar las librerías necesarias: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25" name="Shape 625"/>
        <p:cNvGrpSpPr/>
        <p:nvPr/>
      </p:nvGrpSpPr>
      <p:grpSpPr>
        <a:xfrm>
          <a:off x="0" y="0"/>
          <a:ext cx="0" cy="0"/>
          <a:chOff x="0" y="0"/>
          <a:chExt cx="0" cy="0"/>
        </a:xfrm>
      </p:grpSpPr>
      <p:sp>
        <p:nvSpPr>
          <p:cNvPr id="626" name="Google Shape;626;p90"/>
          <p:cNvSpPr txBox="1"/>
          <p:nvPr/>
        </p:nvSpPr>
        <p:spPr>
          <a:xfrm>
            <a:off x="1614197" y="475862"/>
            <a:ext cx="70962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s-CO" sz="2800" u="none" cap="none" strike="noStrike">
                <a:solidFill>
                  <a:srgbClr val="FFC000"/>
                </a:solidFill>
                <a:latin typeface="Calibri"/>
                <a:ea typeface="Calibri"/>
                <a:cs typeface="Calibri"/>
                <a:sym typeface="Calibri"/>
              </a:rPr>
              <a:t>Agregar el virtualenv a la app web </a:t>
            </a:r>
            <a:endParaRPr b="1" i="0" sz="2800" u="none" cap="none" strike="noStrike">
              <a:solidFill>
                <a:srgbClr val="FFC000"/>
              </a:solidFill>
              <a:latin typeface="Calibri"/>
              <a:ea typeface="Calibri"/>
              <a:cs typeface="Calibri"/>
              <a:sym typeface="Calibri"/>
            </a:endParaRPr>
          </a:p>
        </p:txBody>
      </p:sp>
      <p:pic>
        <p:nvPicPr>
          <p:cNvPr id="627" name="Google Shape;627;p90"/>
          <p:cNvPicPr preferRelativeResize="0"/>
          <p:nvPr/>
        </p:nvPicPr>
        <p:blipFill rotWithShape="1">
          <a:blip r:embed="rId4">
            <a:alphaModFix/>
          </a:blip>
          <a:srcRect b="0" l="0" r="0" t="0"/>
          <a:stretch/>
        </p:blipFill>
        <p:spPr>
          <a:xfrm>
            <a:off x="1557094" y="1739900"/>
            <a:ext cx="7210425" cy="1447800"/>
          </a:xfrm>
          <a:prstGeom prst="rect">
            <a:avLst/>
          </a:prstGeom>
          <a:noFill/>
          <a:ln cap="flat" cmpd="sng" w="9525">
            <a:solidFill>
              <a:schemeClr val="dk1"/>
            </a:solidFill>
            <a:prstDash val="solid"/>
            <a:round/>
            <a:headEnd len="sm" w="sm" type="none"/>
            <a:tailEnd len="sm" w="sm" type="none"/>
          </a:ln>
        </p:spPr>
      </p:pic>
      <p:sp>
        <p:nvSpPr>
          <p:cNvPr id="628" name="Google Shape;628;p90"/>
          <p:cNvSpPr txBox="1"/>
          <p:nvPr/>
        </p:nvSpPr>
        <p:spPr>
          <a:xfrm>
            <a:off x="1271297" y="1354682"/>
            <a:ext cx="223330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Ingresamos a la app web.</a:t>
            </a:r>
            <a:endParaRPr b="0" i="0" sz="1400" u="none" cap="none" strike="noStrike">
              <a:solidFill>
                <a:srgbClr val="000000"/>
              </a:solidFill>
              <a:latin typeface="Arial"/>
              <a:ea typeface="Arial"/>
              <a:cs typeface="Arial"/>
              <a:sym typeface="Arial"/>
            </a:endParaRPr>
          </a:p>
        </p:txBody>
      </p:sp>
      <p:pic>
        <p:nvPicPr>
          <p:cNvPr id="629" name="Google Shape;629;p90"/>
          <p:cNvPicPr preferRelativeResize="0"/>
          <p:nvPr/>
        </p:nvPicPr>
        <p:blipFill rotWithShape="1">
          <a:blip r:embed="rId5">
            <a:alphaModFix/>
          </a:blip>
          <a:srcRect b="0" l="0" r="0" t="2984"/>
          <a:stretch/>
        </p:blipFill>
        <p:spPr>
          <a:xfrm>
            <a:off x="1751012" y="4597400"/>
            <a:ext cx="7343775" cy="2051438"/>
          </a:xfrm>
          <a:prstGeom prst="rect">
            <a:avLst/>
          </a:prstGeom>
          <a:noFill/>
          <a:ln cap="flat" cmpd="sng" w="9525">
            <a:solidFill>
              <a:schemeClr val="dk1"/>
            </a:solidFill>
            <a:prstDash val="solid"/>
            <a:round/>
            <a:headEnd len="sm" w="sm" type="none"/>
            <a:tailEnd len="sm" w="sm" type="none"/>
          </a:ln>
        </p:spPr>
      </p:pic>
      <p:sp>
        <p:nvSpPr>
          <p:cNvPr id="630" name="Google Shape;630;p90"/>
          <p:cNvSpPr txBox="1"/>
          <p:nvPr/>
        </p:nvSpPr>
        <p:spPr>
          <a:xfrm>
            <a:off x="1271297" y="3390097"/>
            <a:ext cx="9625303"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Verificamos que la versión de Python sea la 3.8 y en la sección de virtualenv: Agregamos el siguiente texto: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/home/</a:t>
            </a:r>
            <a:r>
              <a:rPr b="1" i="0" lang="es-CO" sz="1400" u="none" cap="none" strike="noStrike">
                <a:solidFill>
                  <a:srgbClr val="000000"/>
                </a:solidFill>
                <a:latin typeface="Arial"/>
                <a:ea typeface="Arial"/>
                <a:cs typeface="Arial"/>
                <a:sym typeface="Arial"/>
              </a:rPr>
              <a:t>NOMBREDELUSUARIO</a:t>
            </a:r>
            <a:r>
              <a:rPr b="0" i="0" lang="es-CO" sz="1400" u="none" cap="none" strike="noStrike">
                <a:solidFill>
                  <a:srgbClr val="000000"/>
                </a:solidFill>
                <a:latin typeface="Arial"/>
                <a:ea typeface="Arial"/>
                <a:cs typeface="Arial"/>
                <a:sym typeface="Arial"/>
              </a:rPr>
              <a:t>/.virtualenvs/myvirtualenv</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Donde el nombre del usuario sea el que se asigno la plataforma Pythonanywhere.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15"/>
          <p:cNvSpPr txBox="1"/>
          <p:nvPr/>
        </p:nvSpPr>
        <p:spPr>
          <a:xfrm>
            <a:off x="1739900" y="140238"/>
            <a:ext cx="8712200" cy="22467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800"/>
              <a:buFont typeface="Arial"/>
              <a:buNone/>
            </a:pPr>
            <a:r>
              <a:rPr b="1" i="0" lang="es-CO" sz="2800" u="none" cap="none" strike="noStrike">
                <a:solidFill>
                  <a:srgbClr val="000000"/>
                </a:solidFill>
                <a:latin typeface="Arial"/>
                <a:ea typeface="Arial"/>
                <a:cs typeface="Arial"/>
                <a:sym typeface="Arial"/>
              </a:rPr>
              <a:t>Para hoy (Abril del 2020) con el movimiento MAKER se han creado tecnologías que han impusaldo la micro-computación, pero cual será mejor?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800"/>
              <a:buFont typeface="Arial"/>
              <a:buNone/>
            </a:pPr>
            <a:r>
              <a:t/>
            </a:r>
            <a:endParaRPr b="1" i="0" sz="2800" u="none" cap="none" strike="noStrike">
              <a:solidFill>
                <a:srgbClr val="000000"/>
              </a:solidFill>
              <a:latin typeface="Arial"/>
              <a:ea typeface="Arial"/>
              <a:cs typeface="Arial"/>
              <a:sym typeface="Arial"/>
            </a:endParaRPr>
          </a:p>
        </p:txBody>
      </p:sp>
      <p:pic>
        <p:nvPicPr>
          <p:cNvPr descr="Resultado de imagen para Raspberry Pi logo" id="194" name="Google Shape;194;p15"/>
          <p:cNvPicPr preferRelativeResize="0"/>
          <p:nvPr/>
        </p:nvPicPr>
        <p:blipFill rotWithShape="1">
          <a:blip r:embed="rId4">
            <a:alphaModFix/>
          </a:blip>
          <a:srcRect b="0" l="0" r="0" t="0"/>
          <a:stretch/>
        </p:blipFill>
        <p:spPr>
          <a:xfrm>
            <a:off x="4596829" y="2955490"/>
            <a:ext cx="3679824" cy="2124191"/>
          </a:xfrm>
          <a:prstGeom prst="rect">
            <a:avLst/>
          </a:prstGeom>
          <a:noFill/>
          <a:ln>
            <a:noFill/>
          </a:ln>
        </p:spPr>
      </p:pic>
      <p:pic>
        <p:nvPicPr>
          <p:cNvPr descr="Resultado de imagen para orange Pi logo" id="195" name="Google Shape;195;p15"/>
          <p:cNvPicPr preferRelativeResize="0"/>
          <p:nvPr/>
        </p:nvPicPr>
        <p:blipFill rotWithShape="1">
          <a:blip r:embed="rId5">
            <a:alphaModFix/>
          </a:blip>
          <a:srcRect b="0" l="0" r="0" t="0"/>
          <a:stretch/>
        </p:blipFill>
        <p:spPr>
          <a:xfrm>
            <a:off x="6849324" y="5131737"/>
            <a:ext cx="3098800" cy="1032933"/>
          </a:xfrm>
          <a:prstGeom prst="rect">
            <a:avLst/>
          </a:prstGeom>
          <a:noFill/>
          <a:ln>
            <a:noFill/>
          </a:ln>
        </p:spPr>
      </p:pic>
      <p:pic>
        <p:nvPicPr>
          <p:cNvPr descr="Imagen relacionada" id="196" name="Google Shape;196;p15"/>
          <p:cNvPicPr preferRelativeResize="0"/>
          <p:nvPr/>
        </p:nvPicPr>
        <p:blipFill rotWithShape="1">
          <a:blip r:embed="rId6">
            <a:alphaModFix/>
          </a:blip>
          <a:srcRect b="0" l="0" r="0" t="0"/>
          <a:stretch/>
        </p:blipFill>
        <p:spPr>
          <a:xfrm>
            <a:off x="8645374" y="2217472"/>
            <a:ext cx="2947463" cy="1032933"/>
          </a:xfrm>
          <a:prstGeom prst="rect">
            <a:avLst/>
          </a:prstGeom>
          <a:noFill/>
          <a:ln>
            <a:noFill/>
          </a:ln>
        </p:spPr>
      </p:pic>
      <p:pic>
        <p:nvPicPr>
          <p:cNvPr descr="Resultado de imagen para BeagleBone   logo" id="197" name="Google Shape;197;p15"/>
          <p:cNvPicPr preferRelativeResize="0"/>
          <p:nvPr/>
        </p:nvPicPr>
        <p:blipFill rotWithShape="1">
          <a:blip r:embed="rId7">
            <a:alphaModFix/>
          </a:blip>
          <a:srcRect b="0" l="0" r="0" t="0"/>
          <a:stretch/>
        </p:blipFill>
        <p:spPr>
          <a:xfrm>
            <a:off x="1625601" y="4183647"/>
            <a:ext cx="2404381" cy="2209582"/>
          </a:xfrm>
          <a:prstGeom prst="rect">
            <a:avLst/>
          </a:prstGeom>
          <a:noFill/>
          <a:ln>
            <a:noFill/>
          </a:ln>
        </p:spPr>
      </p:pic>
      <p:pic>
        <p:nvPicPr>
          <p:cNvPr descr="Resultado de imagen para LATTEPANDA    logo" id="198" name="Google Shape;198;p15"/>
          <p:cNvPicPr preferRelativeResize="0"/>
          <p:nvPr/>
        </p:nvPicPr>
        <p:blipFill rotWithShape="1">
          <a:blip r:embed="rId8">
            <a:alphaModFix/>
          </a:blip>
          <a:srcRect b="0" l="0" r="0" t="0"/>
          <a:stretch/>
        </p:blipFill>
        <p:spPr>
          <a:xfrm>
            <a:off x="1082393" y="1814761"/>
            <a:ext cx="3679825" cy="91376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3"/>
          <p:cNvSpPr txBox="1"/>
          <p:nvPr/>
        </p:nvSpPr>
        <p:spPr>
          <a:xfrm>
            <a:off x="1614197" y="475862"/>
            <a:ext cx="709622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C000"/>
              </a:buClr>
              <a:buSzPts val="2800"/>
              <a:buFont typeface="Arial"/>
              <a:buNone/>
            </a:pPr>
            <a:r>
              <a:rPr b="1" i="0" lang="es-CO" sz="2800" u="none" cap="none" strike="noStrike">
                <a:solidFill>
                  <a:srgbClr val="FFC000"/>
                </a:solidFill>
                <a:latin typeface="Calibri"/>
                <a:ea typeface="Calibri"/>
                <a:cs typeface="Calibri"/>
                <a:sym typeface="Calibri"/>
              </a:rPr>
              <a:t>Instalar todas las librerías por “bash console”</a:t>
            </a:r>
            <a:endParaRPr b="0" i="0" sz="1400" u="none" cap="none" strike="noStrike">
              <a:solidFill>
                <a:srgbClr val="000000"/>
              </a:solidFill>
              <a:latin typeface="Arial"/>
              <a:ea typeface="Arial"/>
              <a:cs typeface="Arial"/>
              <a:sym typeface="Arial"/>
            </a:endParaRPr>
          </a:p>
        </p:txBody>
      </p:sp>
      <p:sp>
        <p:nvSpPr>
          <p:cNvPr id="636" name="Google Shape;636;p3"/>
          <p:cNvSpPr txBox="1"/>
          <p:nvPr/>
        </p:nvSpPr>
        <p:spPr>
          <a:xfrm>
            <a:off x="1479470" y="1241742"/>
            <a:ext cx="8688112" cy="36929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800" u="none" cap="none" strike="noStrike">
                <a:solidFill>
                  <a:srgbClr val="000000"/>
                </a:solidFill>
                <a:latin typeface="Arial"/>
                <a:ea typeface="Arial"/>
                <a:cs typeface="Arial"/>
                <a:sym typeface="Arial"/>
              </a:rPr>
              <a:t>Si tienen problemas de espacio en disco, no usen ambientes virtuales.</a:t>
            </a:r>
            <a:endParaRPr b="1" i="0" sz="1800" u="none" cap="none" strike="noStrike">
              <a:solidFill>
                <a:srgbClr val="000000"/>
              </a:solidFill>
              <a:latin typeface="Arial"/>
              <a:ea typeface="Arial"/>
              <a:cs typeface="Arial"/>
              <a:sym typeface="Arial"/>
            </a:endParaRPr>
          </a:p>
        </p:txBody>
      </p:sp>
      <p:sp>
        <p:nvSpPr>
          <p:cNvPr id="637" name="Google Shape;637;p3"/>
          <p:cNvSpPr txBox="1"/>
          <p:nvPr/>
        </p:nvSpPr>
        <p:spPr>
          <a:xfrm>
            <a:off x="1614197" y="1812307"/>
            <a:ext cx="7258950" cy="2031285"/>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000000"/>
                </a:solidFill>
                <a:latin typeface="Arial"/>
                <a:ea typeface="Arial"/>
                <a:cs typeface="Arial"/>
                <a:sym typeface="Arial"/>
              </a:rPr>
              <a:t>pip3.8 install --user sklearn</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800" u="none" cap="none" strike="noStrike">
                <a:solidFill>
                  <a:srgbClr val="000000"/>
                </a:solidFill>
                <a:latin typeface="Arial"/>
                <a:ea typeface="Arial"/>
                <a:cs typeface="Arial"/>
                <a:sym typeface="Arial"/>
              </a:rPr>
              <a:t>pip3.8 install --user flask</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800" u="none" cap="none" strike="noStrike">
                <a:solidFill>
                  <a:srgbClr val="000000"/>
                </a:solidFill>
                <a:latin typeface="Arial"/>
                <a:ea typeface="Arial"/>
                <a:cs typeface="Arial"/>
                <a:sym typeface="Arial"/>
              </a:rPr>
              <a:t>pip3.8 install --user wtforms</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800" u="none" cap="none" strike="noStrike">
                <a:solidFill>
                  <a:srgbClr val="000000"/>
                </a:solidFill>
                <a:latin typeface="Arial"/>
                <a:ea typeface="Arial"/>
                <a:cs typeface="Arial"/>
                <a:sym typeface="Arial"/>
              </a:rPr>
              <a:t>pip3.8 install --user jinja2</a:t>
            </a:r>
            <a:endParaRPr b="0" i="0" sz="1800" u="none" cap="none" strike="noStrike">
              <a:solidFill>
                <a:srgbClr val="000000"/>
              </a:solidFill>
              <a:latin typeface="Arial"/>
              <a:ea typeface="Arial"/>
              <a:cs typeface="Arial"/>
              <a:sym typeface="Arial"/>
            </a:endParaRPr>
          </a:p>
        </p:txBody>
      </p:sp>
      <p:sp>
        <p:nvSpPr>
          <p:cNvPr id="638" name="Google Shape;638;p3"/>
          <p:cNvSpPr txBox="1"/>
          <p:nvPr/>
        </p:nvSpPr>
        <p:spPr>
          <a:xfrm>
            <a:off x="1479470" y="4120591"/>
            <a:ext cx="9335069"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Recuerden las versiones que deben tener instaladas:</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sklearn =&gt;  0.22.2.post1</a:t>
            </a:r>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Python (&gt;= 3.5)</a:t>
            </a:r>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NumPy (&gt;= 1.11)</a:t>
            </a:r>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SciPy (&gt;= 0.17)</a:t>
            </a:r>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Joblib (&gt;= 0.11)</a:t>
            </a:r>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Para hacer upgrades:</a:t>
            </a:r>
            <a:endParaRPr/>
          </a:p>
        </p:txBody>
      </p:sp>
      <p:sp>
        <p:nvSpPr>
          <p:cNvPr id="639" name="Google Shape;639;p3"/>
          <p:cNvSpPr/>
          <p:nvPr/>
        </p:nvSpPr>
        <p:spPr>
          <a:xfrm>
            <a:off x="1614197" y="6197472"/>
            <a:ext cx="7258950" cy="369332"/>
          </a:xfrm>
          <a:prstGeom prst="rect">
            <a:avLst/>
          </a:prstGeom>
          <a:solidFill>
            <a:srgbClr val="C4BD97"/>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800" u="none" cap="none" strike="noStrike">
                <a:solidFill>
                  <a:srgbClr val="000000"/>
                </a:solidFill>
                <a:latin typeface="Arial"/>
                <a:ea typeface="Arial"/>
                <a:cs typeface="Arial"/>
                <a:sym typeface="Arial"/>
              </a:rPr>
              <a:t>pip3.8 install --user -U scikit-learn</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2" name="Shape 202"/>
        <p:cNvGrpSpPr/>
        <p:nvPr/>
      </p:nvGrpSpPr>
      <p:grpSpPr>
        <a:xfrm>
          <a:off x="0" y="0"/>
          <a:ext cx="0" cy="0"/>
          <a:chOff x="0" y="0"/>
          <a:chExt cx="0" cy="0"/>
        </a:xfrm>
      </p:grpSpPr>
      <p:pic>
        <p:nvPicPr>
          <p:cNvPr descr="Resultado de imagen para Raspberry Pi logo" id="203" name="Google Shape;203;p16"/>
          <p:cNvPicPr preferRelativeResize="0"/>
          <p:nvPr/>
        </p:nvPicPr>
        <p:blipFill rotWithShape="1">
          <a:blip r:embed="rId4">
            <a:alphaModFix/>
          </a:blip>
          <a:srcRect b="0" l="0" r="0" t="0"/>
          <a:stretch/>
        </p:blipFill>
        <p:spPr>
          <a:xfrm>
            <a:off x="1524000" y="1841501"/>
            <a:ext cx="3975100" cy="2405647"/>
          </a:xfrm>
          <a:prstGeom prst="rect">
            <a:avLst/>
          </a:prstGeom>
          <a:noFill/>
          <a:ln>
            <a:noFill/>
          </a:ln>
        </p:spPr>
      </p:pic>
      <p:sp>
        <p:nvSpPr>
          <p:cNvPr id="204" name="Google Shape;204;p16"/>
          <p:cNvSpPr txBox="1"/>
          <p:nvPr/>
        </p:nvSpPr>
        <p:spPr>
          <a:xfrm>
            <a:off x="5499100" y="1841501"/>
            <a:ext cx="516890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000000"/>
                </a:solidFill>
                <a:latin typeface="Arial"/>
                <a:ea typeface="Arial"/>
                <a:cs typeface="Arial"/>
                <a:sym typeface="Arial"/>
              </a:rPr>
              <a:t>Ventajas que la hacen ganadora</a:t>
            </a:r>
            <a:r>
              <a:rPr b="0" i="0" lang="es-CO" sz="18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Precio </a:t>
            </a:r>
            <a:r>
              <a:rPr b="1" i="0" lang="es-CO" sz="1800" u="none" cap="none" strike="noStrike">
                <a:solidFill>
                  <a:srgbClr val="000000"/>
                </a:solidFill>
                <a:latin typeface="Arial"/>
                <a:ea typeface="Arial"/>
                <a:cs typeface="Arial"/>
                <a:sym typeface="Arial"/>
              </a:rPr>
              <a:t>$35 dólares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14 millones de unidades al vendidas (2018)</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Comunidad activa.</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S.O Linux ( y otros).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800"/>
              <a:buFont typeface="Arial"/>
              <a:buChar char="•"/>
            </a:pPr>
            <a:r>
              <a:rPr b="0" i="0" lang="es-CO" sz="1800" u="none" cap="none" strike="noStrike">
                <a:solidFill>
                  <a:srgbClr val="000000"/>
                </a:solidFill>
                <a:latin typeface="Arial"/>
                <a:ea typeface="Arial"/>
                <a:cs typeface="Arial"/>
                <a:sym typeface="Arial"/>
              </a:rPr>
              <a:t>Creada en el 2012 y ya lleva 4 versiones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6"/>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P0: Instalando raspbian en Rapsberry pi</a:t>
            </a:r>
            <a:endParaRPr b="1" i="0" sz="3200" u="none" cap="none" strike="noStrike">
              <a:solidFill>
                <a:srgbClr val="0D5274"/>
              </a:solidFill>
              <a:latin typeface="Calibri"/>
              <a:ea typeface="Calibri"/>
              <a:cs typeface="Calibri"/>
              <a:sym typeface="Calibri"/>
            </a:endParaRPr>
          </a:p>
        </p:txBody>
      </p:sp>
      <p:pic>
        <p:nvPicPr>
          <p:cNvPr id="210" name="Google Shape;210;p6"/>
          <p:cNvPicPr preferRelativeResize="0"/>
          <p:nvPr/>
        </p:nvPicPr>
        <p:blipFill rotWithShape="1">
          <a:blip r:embed="rId4">
            <a:alphaModFix/>
          </a:blip>
          <a:srcRect b="0" l="0" r="0" t="0"/>
          <a:stretch/>
        </p:blipFill>
        <p:spPr>
          <a:xfrm>
            <a:off x="5961370" y="1452857"/>
            <a:ext cx="5500687" cy="4151462"/>
          </a:xfrm>
          <a:prstGeom prst="rect">
            <a:avLst/>
          </a:prstGeom>
          <a:noFill/>
          <a:ln>
            <a:noFill/>
          </a:ln>
        </p:spPr>
      </p:pic>
      <p:sp>
        <p:nvSpPr>
          <p:cNvPr id="211" name="Google Shape;211;p6"/>
          <p:cNvSpPr txBox="1"/>
          <p:nvPr/>
        </p:nvSpPr>
        <p:spPr>
          <a:xfrm>
            <a:off x="1104523" y="2082058"/>
            <a:ext cx="4789283" cy="4401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Pasos para instalar Rapsbian: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Descargar el ISO/IMG de la pagina oficial de Rapsberry (</a:t>
            </a:r>
            <a:r>
              <a:rPr b="0" i="0" lang="es-CO" sz="1400" u="sng" cap="none" strike="noStrike">
                <a:solidFill>
                  <a:srgbClr val="000000"/>
                </a:solidFill>
                <a:latin typeface="Arial"/>
                <a:ea typeface="Arial"/>
                <a:cs typeface="Arial"/>
                <a:sym typeface="Arial"/>
                <a:hlinkClick r:id="rId5"/>
              </a:rPr>
              <a:t>https://www.raspberrypi.org/downloads/raspbian/</a:t>
            </a: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descomprimir las .zip descargada para obtener el archivo de imagen ( .img)</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Usar software balenaEtcher para instalar el IMG en la SD CARD.</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Colocar la SDCARD en la Rapsberry y listo.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En su defecto al no contar con el dispositivo físico usaremos virtualbox o vmware.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Recomendación: instalar el VirtualBox Guest Additions si van a utilizar VirtualBox.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5" name="Shape 215"/>
        <p:cNvGrpSpPr/>
        <p:nvPr/>
      </p:nvGrpSpPr>
      <p:grpSpPr>
        <a:xfrm>
          <a:off x="0" y="0"/>
          <a:ext cx="0" cy="0"/>
          <a:chOff x="0" y="0"/>
          <a:chExt cx="0" cy="0"/>
        </a:xfrm>
      </p:grpSpPr>
      <p:sp>
        <p:nvSpPr>
          <p:cNvPr id="216" name="Google Shape;216;p17"/>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P0: Instalando raspbian en Virtualbox</a:t>
            </a:r>
            <a:endParaRPr b="1" i="0" sz="3200" u="none" cap="none" strike="noStrike">
              <a:solidFill>
                <a:srgbClr val="0D5274"/>
              </a:solidFill>
              <a:latin typeface="Calibri"/>
              <a:ea typeface="Calibri"/>
              <a:cs typeface="Calibri"/>
              <a:sym typeface="Calibri"/>
            </a:endParaRPr>
          </a:p>
        </p:txBody>
      </p:sp>
      <p:sp>
        <p:nvSpPr>
          <p:cNvPr id="217" name="Google Shape;217;p17"/>
          <p:cNvSpPr txBox="1"/>
          <p:nvPr/>
        </p:nvSpPr>
        <p:spPr>
          <a:xfrm>
            <a:off x="1140737" y="2174848"/>
            <a:ext cx="4789283" cy="310850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s-CO" sz="1400" u="none" cap="none" strike="noStrike">
                <a:solidFill>
                  <a:srgbClr val="000000"/>
                </a:solidFill>
                <a:latin typeface="Arial"/>
                <a:ea typeface="Arial"/>
                <a:cs typeface="Arial"/>
                <a:sym typeface="Arial"/>
              </a:rPr>
              <a:t>Pasos para instalar Rapsbian en virtualbox: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Descargar el ISO/IMG de la pagina oficial de Rapsberry para virtualbox. </a:t>
            </a:r>
            <a:r>
              <a:rPr b="0" i="0" lang="es-CO" sz="1400" u="sng" cap="none" strike="noStrike">
                <a:solidFill>
                  <a:srgbClr val="000000"/>
                </a:solidFill>
                <a:latin typeface="Arial"/>
                <a:ea typeface="Arial"/>
                <a:cs typeface="Arial"/>
                <a:sym typeface="Arial"/>
                <a:hlinkClick r:id="rId4"/>
              </a:rPr>
              <a:t>https://downloads.raspberrypi.org/rpd_x86/images/</a:t>
            </a:r>
            <a:endParaRPr b="0" i="0" sz="1400" u="none" cap="none" strike="noStrike">
              <a:solidFill>
                <a:srgbClr val="000000"/>
              </a:solidFill>
              <a:latin typeface="Arial"/>
              <a:ea typeface="Arial"/>
              <a:cs typeface="Arial"/>
              <a:sym typeface="Arial"/>
            </a:endParaRPr>
          </a:p>
          <a:p>
            <a:pPr indent="-196850" lvl="0" marL="28575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s-CO" sz="1400" u="none" cap="none" strike="noStrike">
                <a:solidFill>
                  <a:srgbClr val="000000"/>
                </a:solidFill>
                <a:latin typeface="Arial"/>
                <a:ea typeface="Arial"/>
                <a:cs typeface="Arial"/>
                <a:sym typeface="Arial"/>
              </a:rPr>
              <a:t>Crear una nueva Virtual Machine desde Machine - New Name: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Raspberry Pi Machine carpeta: C:\xxxx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Type: Linux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Version: Debian (32-bit)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Memory Size: 1024 Mb / 2048 Mb</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s-CO" sz="1400" u="none" cap="none" strike="noStrike">
                <a:solidFill>
                  <a:srgbClr val="000000"/>
                </a:solidFill>
                <a:latin typeface="Arial"/>
                <a:ea typeface="Arial"/>
                <a:cs typeface="Arial"/>
                <a:sym typeface="Arial"/>
              </a:rPr>
              <a:t>Hard disk: disco nuevo (File size: 16 GB Hard disk file type: VDI Storage on physical hard disk: Fixed size)</a:t>
            </a:r>
            <a:endParaRPr b="0" i="0" sz="1400" u="none" cap="none" strike="noStrike">
              <a:solidFill>
                <a:srgbClr val="000000"/>
              </a:solidFill>
              <a:latin typeface="Arial"/>
              <a:ea typeface="Arial"/>
              <a:cs typeface="Arial"/>
              <a:sym typeface="Arial"/>
            </a:endParaRPr>
          </a:p>
        </p:txBody>
      </p:sp>
      <p:pic>
        <p:nvPicPr>
          <p:cNvPr id="218" name="Google Shape;218;p17"/>
          <p:cNvPicPr preferRelativeResize="0"/>
          <p:nvPr/>
        </p:nvPicPr>
        <p:blipFill rotWithShape="1">
          <a:blip r:embed="rId5">
            <a:alphaModFix/>
          </a:blip>
          <a:srcRect b="0" l="0" r="11528" t="0"/>
          <a:stretch/>
        </p:blipFill>
        <p:spPr>
          <a:xfrm>
            <a:off x="6261982" y="1295512"/>
            <a:ext cx="5859956" cy="3041098"/>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p18"/>
          <p:cNvSpPr txBox="1"/>
          <p:nvPr/>
        </p:nvSpPr>
        <p:spPr>
          <a:xfrm>
            <a:off x="1496502" y="457755"/>
            <a:ext cx="753885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s-CO" sz="3200" u="none" cap="none" strike="noStrike">
                <a:solidFill>
                  <a:srgbClr val="0D5274"/>
                </a:solidFill>
                <a:latin typeface="Calibri"/>
                <a:ea typeface="Calibri"/>
                <a:cs typeface="Calibri"/>
                <a:sym typeface="Calibri"/>
              </a:rPr>
              <a:t>P0: Instalando raspbian en Virtualbox</a:t>
            </a:r>
            <a:endParaRPr b="1" i="0" sz="3200" u="none" cap="none" strike="noStrike">
              <a:solidFill>
                <a:srgbClr val="0D5274"/>
              </a:solidFill>
              <a:latin typeface="Calibri"/>
              <a:ea typeface="Calibri"/>
              <a:cs typeface="Calibri"/>
              <a:sym typeface="Calibri"/>
            </a:endParaRPr>
          </a:p>
        </p:txBody>
      </p:sp>
      <p:pic>
        <p:nvPicPr>
          <p:cNvPr id="224" name="Google Shape;224;p18"/>
          <p:cNvPicPr preferRelativeResize="0"/>
          <p:nvPr/>
        </p:nvPicPr>
        <p:blipFill rotWithShape="1">
          <a:blip r:embed="rId4">
            <a:alphaModFix/>
          </a:blip>
          <a:srcRect b="0" l="0" r="0" t="0"/>
          <a:stretch/>
        </p:blipFill>
        <p:spPr>
          <a:xfrm>
            <a:off x="1322137" y="1457749"/>
            <a:ext cx="2715710" cy="2356013"/>
          </a:xfrm>
          <a:prstGeom prst="rect">
            <a:avLst/>
          </a:prstGeom>
          <a:noFill/>
          <a:ln>
            <a:noFill/>
          </a:ln>
        </p:spPr>
      </p:pic>
      <p:pic>
        <p:nvPicPr>
          <p:cNvPr id="225" name="Google Shape;225;p18"/>
          <p:cNvPicPr preferRelativeResize="0"/>
          <p:nvPr/>
        </p:nvPicPr>
        <p:blipFill rotWithShape="1">
          <a:blip r:embed="rId5">
            <a:alphaModFix/>
          </a:blip>
          <a:srcRect b="0" l="0" r="0" t="0"/>
          <a:stretch/>
        </p:blipFill>
        <p:spPr>
          <a:xfrm>
            <a:off x="4548517" y="1457749"/>
            <a:ext cx="2724884" cy="2356013"/>
          </a:xfrm>
          <a:prstGeom prst="rect">
            <a:avLst/>
          </a:prstGeom>
          <a:noFill/>
          <a:ln>
            <a:noFill/>
          </a:ln>
        </p:spPr>
      </p:pic>
      <p:sp>
        <p:nvSpPr>
          <p:cNvPr id="226" name="Google Shape;226;p18"/>
          <p:cNvSpPr/>
          <p:nvPr/>
        </p:nvSpPr>
        <p:spPr>
          <a:xfrm>
            <a:off x="4037847" y="2417275"/>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7" name="Google Shape;227;p18"/>
          <p:cNvPicPr preferRelativeResize="0"/>
          <p:nvPr/>
        </p:nvPicPr>
        <p:blipFill rotWithShape="1">
          <a:blip r:embed="rId6">
            <a:alphaModFix/>
          </a:blip>
          <a:srcRect b="0" l="0" r="0" t="0"/>
          <a:stretch/>
        </p:blipFill>
        <p:spPr>
          <a:xfrm>
            <a:off x="7784071" y="1448695"/>
            <a:ext cx="2724884" cy="2396225"/>
          </a:xfrm>
          <a:prstGeom prst="rect">
            <a:avLst/>
          </a:prstGeom>
          <a:noFill/>
          <a:ln>
            <a:noFill/>
          </a:ln>
        </p:spPr>
      </p:pic>
      <p:sp>
        <p:nvSpPr>
          <p:cNvPr id="228" name="Google Shape;228;p18"/>
          <p:cNvSpPr/>
          <p:nvPr/>
        </p:nvSpPr>
        <p:spPr>
          <a:xfrm>
            <a:off x="7273401" y="2417275"/>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9" name="Google Shape;229;p18"/>
          <p:cNvPicPr preferRelativeResize="0"/>
          <p:nvPr/>
        </p:nvPicPr>
        <p:blipFill rotWithShape="1">
          <a:blip r:embed="rId7">
            <a:alphaModFix/>
          </a:blip>
          <a:srcRect b="0" l="0" r="0" t="0"/>
          <a:stretch/>
        </p:blipFill>
        <p:spPr>
          <a:xfrm>
            <a:off x="7846386" y="4128521"/>
            <a:ext cx="2600254" cy="2428691"/>
          </a:xfrm>
          <a:prstGeom prst="rect">
            <a:avLst/>
          </a:prstGeom>
          <a:noFill/>
          <a:ln>
            <a:noFill/>
          </a:ln>
        </p:spPr>
      </p:pic>
      <p:cxnSp>
        <p:nvCxnSpPr>
          <p:cNvPr id="230" name="Google Shape;230;p18"/>
          <p:cNvCxnSpPr>
            <a:stCxn id="227" idx="3"/>
            <a:endCxn id="229" idx="3"/>
          </p:cNvCxnSpPr>
          <p:nvPr/>
        </p:nvCxnSpPr>
        <p:spPr>
          <a:xfrm flipH="1">
            <a:off x="10446555" y="2646807"/>
            <a:ext cx="62400" cy="2696100"/>
          </a:xfrm>
          <a:prstGeom prst="bentConnector3">
            <a:avLst>
              <a:gd fmla="val -366346" name="adj1"/>
            </a:avLst>
          </a:prstGeom>
          <a:noFill/>
          <a:ln cap="flat" cmpd="sng" w="76200">
            <a:solidFill>
              <a:schemeClr val="dk1"/>
            </a:solidFill>
            <a:prstDash val="solid"/>
            <a:miter lim="800000"/>
            <a:headEnd len="sm" w="sm" type="none"/>
            <a:tailEnd len="med" w="med" type="triangle"/>
          </a:ln>
        </p:spPr>
      </p:cxnSp>
      <p:pic>
        <p:nvPicPr>
          <p:cNvPr id="231" name="Google Shape;231;p18"/>
          <p:cNvPicPr preferRelativeResize="0"/>
          <p:nvPr/>
        </p:nvPicPr>
        <p:blipFill rotWithShape="1">
          <a:blip r:embed="rId8">
            <a:alphaModFix/>
          </a:blip>
          <a:srcRect b="0" l="0" r="0" t="0"/>
          <a:stretch/>
        </p:blipFill>
        <p:spPr>
          <a:xfrm>
            <a:off x="4743544" y="4130726"/>
            <a:ext cx="2592171" cy="2426486"/>
          </a:xfrm>
          <a:prstGeom prst="rect">
            <a:avLst/>
          </a:prstGeom>
          <a:noFill/>
          <a:ln>
            <a:noFill/>
          </a:ln>
        </p:spPr>
      </p:pic>
      <p:sp>
        <p:nvSpPr>
          <p:cNvPr id="232" name="Google Shape;232;p18"/>
          <p:cNvSpPr/>
          <p:nvPr/>
        </p:nvSpPr>
        <p:spPr>
          <a:xfrm rot="10800000">
            <a:off x="7335716" y="5173915"/>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18"/>
          <p:cNvPicPr preferRelativeResize="0"/>
          <p:nvPr/>
        </p:nvPicPr>
        <p:blipFill rotWithShape="1">
          <a:blip r:embed="rId9">
            <a:alphaModFix/>
          </a:blip>
          <a:srcRect b="0" l="0" r="0" t="0"/>
          <a:stretch/>
        </p:blipFill>
        <p:spPr>
          <a:xfrm>
            <a:off x="1569927" y="4110414"/>
            <a:ext cx="2551710" cy="2368322"/>
          </a:xfrm>
          <a:prstGeom prst="rect">
            <a:avLst/>
          </a:prstGeom>
          <a:noFill/>
          <a:ln>
            <a:noFill/>
          </a:ln>
        </p:spPr>
      </p:pic>
      <p:sp>
        <p:nvSpPr>
          <p:cNvPr id="234" name="Google Shape;234;p18"/>
          <p:cNvSpPr/>
          <p:nvPr/>
        </p:nvSpPr>
        <p:spPr>
          <a:xfrm rot="10800000">
            <a:off x="4232874" y="5173915"/>
            <a:ext cx="510670" cy="470780"/>
          </a:xfrm>
          <a:prstGeom prst="rightArrow">
            <a:avLst>
              <a:gd fmla="val 50000" name="adj1"/>
              <a:gd fmla="val 50000" name="adj2"/>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2_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1_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LUIS FERNANDO</dc:creator>
</cp:coreProperties>
</file>